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58" r:id="rId13"/>
    <p:sldId id="273" r:id="rId14"/>
    <p:sldId id="274" r:id="rId15"/>
    <p:sldId id="275" r:id="rId16"/>
    <p:sldId id="259" r:id="rId17"/>
    <p:sldId id="276" r:id="rId18"/>
    <p:sldId id="277" r:id="rId19"/>
    <p:sldId id="278" r:id="rId20"/>
    <p:sldId id="279" r:id="rId21"/>
    <p:sldId id="260" r:id="rId22"/>
    <p:sldId id="280" r:id="rId23"/>
    <p:sldId id="281" r:id="rId24"/>
    <p:sldId id="282" r:id="rId25"/>
    <p:sldId id="261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62" r:id="rId40"/>
    <p:sldId id="296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753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07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cbeckl:Dropbox:Books:U.S.:3_Balancing:Balancing%20Stats.xlsb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68328958880099"/>
          <c:y val="6.0185185185185203E-2"/>
          <c:w val="0.60552187226596699"/>
          <c:h val="0.78364209682123098"/>
        </c:manualLayout>
      </c:layout>
      <c:lineChart>
        <c:grouping val="standard"/>
        <c:varyColors val="0"/>
        <c:ser>
          <c:idx val="0"/>
          <c:order val="0"/>
          <c:tx>
            <c:strRef>
              <c:f>'1_def $_great powers'!$A$7</c:f>
              <c:strCache>
                <c:ptCount val="1"/>
                <c:pt idx="0">
                  <c:v>United States</c:v>
                </c:pt>
              </c:strCache>
            </c:strRef>
          </c:tx>
          <c:cat>
            <c:numRef>
              <c:f>'1_def $_great powers'!$B$6:$X$6</c:f>
              <c:numCache>
                <c:formatCode>0</c:formatCode>
                <c:ptCount val="2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 formatCode="General">
                  <c:v>2009</c:v>
                </c:pt>
                <c:pt idx="19" formatCode="General">
                  <c:v>2010</c:v>
                </c:pt>
                <c:pt idx="20" formatCode="General">
                  <c:v>2011</c:v>
                </c:pt>
                <c:pt idx="21" formatCode="General">
                  <c:v>2012</c:v>
                </c:pt>
                <c:pt idx="22" formatCode="General">
                  <c:v>2013</c:v>
                </c:pt>
              </c:numCache>
            </c:numRef>
          </c:cat>
          <c:val>
            <c:numRef>
              <c:f>'1_def $_great powers'!$B$7:$X$7</c:f>
              <c:numCache>
                <c:formatCode>General</c:formatCode>
                <c:ptCount val="23"/>
                <c:pt idx="0">
                  <c:v>463013</c:v>
                </c:pt>
                <c:pt idx="1">
                  <c:v>489226</c:v>
                </c:pt>
                <c:pt idx="2">
                  <c:v>463504</c:v>
                </c:pt>
                <c:pt idx="3">
                  <c:v>435273</c:v>
                </c:pt>
                <c:pt idx="4">
                  <c:v>411675</c:v>
                </c:pt>
                <c:pt idx="5">
                  <c:v>389287</c:v>
                </c:pt>
                <c:pt idx="6">
                  <c:v>387258</c:v>
                </c:pt>
                <c:pt idx="7">
                  <c:v>378533</c:v>
                </c:pt>
                <c:pt idx="8">
                  <c:v>379466</c:v>
                </c:pt>
                <c:pt idx="9">
                  <c:v>394155</c:v>
                </c:pt>
                <c:pt idx="10">
                  <c:v>397334</c:v>
                </c:pt>
                <c:pt idx="11">
                  <c:v>446142</c:v>
                </c:pt>
                <c:pt idx="12">
                  <c:v>507781</c:v>
                </c:pt>
                <c:pt idx="13">
                  <c:v>553441</c:v>
                </c:pt>
                <c:pt idx="14">
                  <c:v>579831</c:v>
                </c:pt>
                <c:pt idx="15">
                  <c:v>588837</c:v>
                </c:pt>
                <c:pt idx="16">
                  <c:v>604292</c:v>
                </c:pt>
                <c:pt idx="17">
                  <c:v>649003</c:v>
                </c:pt>
                <c:pt idx="18">
                  <c:v>701048</c:v>
                </c:pt>
                <c:pt idx="19">
                  <c:v>720282</c:v>
                </c:pt>
                <c:pt idx="20">
                  <c:v>711338</c:v>
                </c:pt>
                <c:pt idx="21">
                  <c:v>671097</c:v>
                </c:pt>
                <c:pt idx="22">
                  <c:v>618681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90-2647-835C-84B8D7FCAC25}"/>
            </c:ext>
          </c:extLst>
        </c:ser>
        <c:ser>
          <c:idx val="1"/>
          <c:order val="1"/>
          <c:tx>
            <c:strRef>
              <c:f>'1_def $_great powers'!$A$8</c:f>
              <c:strCache>
                <c:ptCount val="1"/>
                <c:pt idx="0">
                  <c:v>China                  </c:v>
                </c:pt>
              </c:strCache>
            </c:strRef>
          </c:tx>
          <c:cat>
            <c:numRef>
              <c:f>'1_def $_great powers'!$B$6:$X$6</c:f>
              <c:numCache>
                <c:formatCode>0</c:formatCode>
                <c:ptCount val="23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 formatCode="General">
                  <c:v>2009</c:v>
                </c:pt>
                <c:pt idx="19" formatCode="General">
                  <c:v>2010</c:v>
                </c:pt>
                <c:pt idx="20" formatCode="General">
                  <c:v>2011</c:v>
                </c:pt>
                <c:pt idx="21" formatCode="General">
                  <c:v>2012</c:v>
                </c:pt>
                <c:pt idx="22" formatCode="General">
                  <c:v>2013</c:v>
                </c:pt>
              </c:numCache>
            </c:numRef>
          </c:cat>
          <c:val>
            <c:numRef>
              <c:f>'1_def $_great powers'!$B$8:$X$8</c:f>
              <c:numCache>
                <c:formatCode>General</c:formatCode>
                <c:ptCount val="23"/>
                <c:pt idx="0">
                  <c:v>20833</c:v>
                </c:pt>
                <c:pt idx="1">
                  <c:v>25317</c:v>
                </c:pt>
                <c:pt idx="2">
                  <c:v>23454</c:v>
                </c:pt>
                <c:pt idx="3">
                  <c:v>22432</c:v>
                </c:pt>
                <c:pt idx="4">
                  <c:v>23059</c:v>
                </c:pt>
                <c:pt idx="5">
                  <c:v>25424</c:v>
                </c:pt>
                <c:pt idx="6">
                  <c:v>26335</c:v>
                </c:pt>
                <c:pt idx="7">
                  <c:v>29901</c:v>
                </c:pt>
                <c:pt idx="8">
                  <c:v>34454</c:v>
                </c:pt>
                <c:pt idx="9">
                  <c:v>37040</c:v>
                </c:pt>
                <c:pt idx="10">
                  <c:v>45422</c:v>
                </c:pt>
                <c:pt idx="11">
                  <c:v>52832</c:v>
                </c:pt>
                <c:pt idx="12">
                  <c:v>57390</c:v>
                </c:pt>
                <c:pt idx="13">
                  <c:v>63560</c:v>
                </c:pt>
                <c:pt idx="14">
                  <c:v>71496</c:v>
                </c:pt>
                <c:pt idx="15">
                  <c:v>83928</c:v>
                </c:pt>
                <c:pt idx="16">
                  <c:v>96782</c:v>
                </c:pt>
                <c:pt idx="17">
                  <c:v>106640</c:v>
                </c:pt>
                <c:pt idx="18">
                  <c:v>128734</c:v>
                </c:pt>
                <c:pt idx="19">
                  <c:v>136239</c:v>
                </c:pt>
                <c:pt idx="20">
                  <c:v>147268</c:v>
                </c:pt>
                <c:pt idx="21">
                  <c:v>159620</c:v>
                </c:pt>
                <c:pt idx="22">
                  <c:v>171381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90-2647-835C-84B8D7FCAC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15832336"/>
        <c:axId val="1682795824"/>
      </c:lineChart>
      <c:catAx>
        <c:axId val="171583233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crossAx val="1682795824"/>
        <c:crosses val="autoZero"/>
        <c:auto val="1"/>
        <c:lblAlgn val="ctr"/>
        <c:lblOffset val="100"/>
        <c:noMultiLvlLbl val="0"/>
      </c:catAx>
      <c:valAx>
        <c:axId val="16827958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71583233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20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000"/>
            </a:pPr>
            <a:endParaRPr lang="en-US"/>
          </a:p>
        </c:txPr>
      </c:legendEntry>
      <c:layout>
        <c:manualLayout>
          <c:xMode val="edge"/>
          <c:yMode val="edge"/>
          <c:x val="0.75464960629921296"/>
          <c:y val="0.137353455818023"/>
          <c:w val="0.234239282589676"/>
          <c:h val="0.7438116068824730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2" Type="http://schemas.microsoft.com/office/2007/relationships/media" Target="../media/media12.m4a"/><Relationship Id="rId1" Type="http://schemas.openxmlformats.org/officeDocument/2006/relationships/tags" Target="../tags/tag2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.png"/><Relationship Id="rId5" Type="http://schemas.openxmlformats.org/officeDocument/2006/relationships/image" Target="../media/image14.tiff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3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4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2" Type="http://schemas.microsoft.com/office/2007/relationships/media" Target="../media/media25.m4a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1.png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1.png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1.pn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5" Type="http://schemas.openxmlformats.org/officeDocument/2006/relationships/image" Target="../media/image1.pn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media39.m4a"/><Relationship Id="rId2" Type="http://schemas.microsoft.com/office/2007/relationships/media" Target="../media/media39.m4a"/><Relationship Id="rId1" Type="http://schemas.openxmlformats.org/officeDocument/2006/relationships/tags" Target="../tags/tag6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2" Type="http://schemas.microsoft.com/office/2007/relationships/media" Target="../media/media7.m4a"/><Relationship Id="rId1" Type="http://schemas.openxmlformats.org/officeDocument/2006/relationships/tags" Target="../tags/tag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Revising Doctrine</a:t>
            </a:r>
          </a:p>
          <a:p>
            <a:r>
              <a:rPr lang="en-US" dirty="0"/>
              <a:t>Streamlining Force Structure </a:t>
            </a:r>
          </a:p>
          <a:p>
            <a:r>
              <a:rPr lang="en-US" dirty="0"/>
              <a:t>Professionalizing Personnel</a:t>
            </a:r>
          </a:p>
          <a:p>
            <a:r>
              <a:rPr lang="en-US" dirty="0"/>
              <a:t>Raising the Budget</a:t>
            </a:r>
          </a:p>
          <a:p>
            <a:r>
              <a:rPr lang="en-US" dirty="0"/>
              <a:t>Upgrading Weapons</a:t>
            </a:r>
          </a:p>
          <a:p>
            <a:r>
              <a:rPr lang="en-US" dirty="0"/>
              <a:t>Strengthening Civilian Control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4A18D12-C1F8-7944-BDE7-BB04B37062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5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641"/>
    </mc:Choice>
    <mc:Fallback xmlns="">
      <p:transition spd="slow" advTm="286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65200"/>
            <a:ext cx="9144000" cy="492631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0B67AAC-4823-6D4A-8A59-4EB98B6ABA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06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385"/>
    </mc:Choice>
    <mc:Fallback xmlns="">
      <p:transition spd="slow" advTm="923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889000"/>
            <a:ext cx="7620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F0A15DD-506D-6144-AC7B-4500885F9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1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Revising Doctrine</a:t>
            </a:r>
          </a:p>
          <a:p>
            <a:r>
              <a:rPr lang="en-US" dirty="0"/>
              <a:t>Streamlining Force Structure </a:t>
            </a:r>
          </a:p>
          <a:p>
            <a:r>
              <a:rPr lang="en-US" dirty="0"/>
              <a:t>Professionalizing Personnel</a:t>
            </a:r>
          </a:p>
          <a:p>
            <a:r>
              <a:rPr lang="en-US" dirty="0"/>
              <a:t>Raising the Budget</a:t>
            </a:r>
          </a:p>
          <a:p>
            <a:r>
              <a:rPr lang="en-US" dirty="0"/>
              <a:t>Upgrading Weapons</a:t>
            </a:r>
          </a:p>
          <a:p>
            <a:r>
              <a:rPr lang="en-US" dirty="0"/>
              <a:t>Strengthening Civilian Control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795F144-B84D-6D4C-A485-DF85AD2A32B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68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1"/>
    </mc:Choice>
    <mc:Fallback xmlns="">
      <p:transition spd="slow" advTm="96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700" y="152400"/>
            <a:ext cx="7581900" cy="6553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4E9283B-C319-5242-814B-55CEE6623B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9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486"/>
    </mc:Choice>
    <mc:Fallback xmlns="">
      <p:transition spd="slow" advTm="2004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324" y="-1"/>
            <a:ext cx="4493260" cy="38282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9128" y="3240128"/>
            <a:ext cx="4546016" cy="361787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11C84DF-3A5A-D14F-982E-681F70B81F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1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34"/>
    </mc:Choice>
    <mc:Fallback xmlns="">
      <p:transition spd="slow" advTm="269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8300"/>
            <a:ext cx="9144000" cy="611505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7574FC5-7D48-384D-BFC9-FD4B3268FE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95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77"/>
    </mc:Choice>
    <mc:Fallback xmlns="">
      <p:transition spd="slow" advTm="835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Revising Doctrine</a:t>
            </a:r>
          </a:p>
          <a:p>
            <a:r>
              <a:rPr lang="en-US" dirty="0"/>
              <a:t>Streamlining Force Structure </a:t>
            </a:r>
          </a:p>
          <a:p>
            <a:r>
              <a:rPr lang="en-US" dirty="0"/>
              <a:t>Professionalizing Personnel</a:t>
            </a:r>
          </a:p>
          <a:p>
            <a:r>
              <a:rPr lang="en-US" dirty="0"/>
              <a:t>Raising the Budget</a:t>
            </a:r>
          </a:p>
          <a:p>
            <a:r>
              <a:rPr lang="en-US" dirty="0"/>
              <a:t>Upgrading Weapons</a:t>
            </a:r>
          </a:p>
          <a:p>
            <a:r>
              <a:rPr lang="en-US" dirty="0"/>
              <a:t>Strengthening Civilian Control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81AE719-B70B-654C-A311-74A8D008B2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68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68"/>
    </mc:Choice>
    <mc:Fallback xmlns="">
      <p:transition spd="slow" advTm="49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" y="1104900"/>
            <a:ext cx="6985000" cy="4635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1618978-557A-7741-A0AB-C8CC960704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1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80"/>
    </mc:Choice>
    <mc:Fallback xmlns="">
      <p:transition spd="slow" advTm="9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889000"/>
            <a:ext cx="7620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67CC3DA-F1E0-B249-A892-AC1E21AF46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12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677"/>
    </mc:Choice>
    <mc:Fallback xmlns="">
      <p:transition spd="slow" advTm="57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079500"/>
            <a:ext cx="7620000" cy="46863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2D35DE3-2335-F04C-993E-8BF1363F0B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198"/>
    </mc:Choice>
    <mc:Fallback xmlns="">
      <p:transition spd="slow" advTm="49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00" y="838200"/>
            <a:ext cx="6985000" cy="5168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6B2C172-7C46-0D40-9F30-676B5F957E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83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637"/>
    </mc:Choice>
    <mc:Fallback xmlns="">
      <p:transition spd="slow" advTm="676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999" y="717550"/>
            <a:ext cx="7637649" cy="508381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260E4A2-9C79-744E-9AA0-2E80E17BC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020"/>
    </mc:Choice>
    <mc:Fallback xmlns="">
      <p:transition spd="slow" advTm="71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Revising Doctrine</a:t>
            </a:r>
          </a:p>
          <a:p>
            <a:r>
              <a:rPr lang="en-US" dirty="0"/>
              <a:t>Streamlining Force Structure </a:t>
            </a:r>
          </a:p>
          <a:p>
            <a:r>
              <a:rPr lang="en-US" dirty="0"/>
              <a:t>Professionalizing Personnel</a:t>
            </a:r>
          </a:p>
          <a:p>
            <a:r>
              <a:rPr lang="en-US" dirty="0"/>
              <a:t>Raising the Budget</a:t>
            </a:r>
          </a:p>
          <a:p>
            <a:r>
              <a:rPr lang="en-US" dirty="0"/>
              <a:t>Upgrading Weapons</a:t>
            </a:r>
          </a:p>
          <a:p>
            <a:r>
              <a:rPr lang="en-US" dirty="0"/>
              <a:t>Strengthening Civilian Control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C0F9D69-0775-594F-862B-76E1C5642EA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68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34"/>
    </mc:Choice>
    <mc:Fallback xmlns="">
      <p:transition spd="slow" advTm="144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1562100"/>
            <a:ext cx="6083300" cy="37211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EDCCB4B-BB3D-DE49-8099-F9CA0F75E7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89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04"/>
    </mc:Choice>
    <mc:Fallback xmlns="">
      <p:transition spd="slow" advTm="348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0900"/>
            <a:ext cx="9144000" cy="514611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CCEA561-FA58-D44F-B641-5A3326E30F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7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907"/>
    </mc:Choice>
    <mc:Fallback xmlns="">
      <p:transition spd="slow" advTm="81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434241477"/>
              </p:ext>
            </p:extLst>
          </p:nvPr>
        </p:nvGraphicFramePr>
        <p:xfrm>
          <a:off x="0" y="111760"/>
          <a:ext cx="9032240" cy="6614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6386BA9-381D-9D44-AA54-9D7CB6EBB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3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61"/>
    </mc:Choice>
    <mc:Fallback xmlns="">
      <p:transition spd="slow" advTm="37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Revising Doctrine</a:t>
            </a:r>
          </a:p>
          <a:p>
            <a:r>
              <a:rPr lang="en-US" dirty="0"/>
              <a:t>Streamlining Force Structure </a:t>
            </a:r>
          </a:p>
          <a:p>
            <a:r>
              <a:rPr lang="en-US" dirty="0"/>
              <a:t>Professionalizing Personnel</a:t>
            </a:r>
          </a:p>
          <a:p>
            <a:r>
              <a:rPr lang="en-US" dirty="0"/>
              <a:t>Raising the Budget</a:t>
            </a:r>
          </a:p>
          <a:p>
            <a:r>
              <a:rPr lang="en-US" dirty="0"/>
              <a:t>Upgrading Weapons</a:t>
            </a:r>
          </a:p>
          <a:p>
            <a:r>
              <a:rPr lang="en-US" dirty="0"/>
              <a:t>Strengthening Civilian Control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CF893C8-4562-AD4F-AA1B-BDFAF52011F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68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65"/>
    </mc:Choice>
    <mc:Fallback xmlns="">
      <p:transition spd="slow" advTm="13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41" y="568960"/>
            <a:ext cx="8287917" cy="572008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1A9AC45-50DC-CE4E-A463-0F5CCC4C2B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7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167"/>
    </mc:Choice>
    <mc:Fallback xmlns="">
      <p:transition spd="slow" advTm="89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78266" y="1127760"/>
            <a:ext cx="9322266" cy="451612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5C1FDC4-C8C3-294A-B081-FDEEFD3D33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16"/>
    </mc:Choice>
    <mc:Fallback xmlns="">
      <p:transition spd="slow" advTm="114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49" y="762000"/>
            <a:ext cx="8886359" cy="531368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99DC5F0-4CBB-D44D-A0EC-D40A5C320A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2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22"/>
    </mc:Choice>
    <mc:Fallback xmlns="">
      <p:transition spd="slow" advTm="11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6300"/>
            <a:ext cx="9144000" cy="508406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3EA9B9C-742F-9544-9335-320011942D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4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06"/>
    </mc:Choice>
    <mc:Fallback xmlns="">
      <p:transition spd="slow" advTm="133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300" y="876300"/>
            <a:ext cx="5105400" cy="51054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3D3319C-4E4B-B348-A7FB-7639A91F8E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7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3868"/>
    </mc:Choice>
    <mc:Fallback xmlns="">
      <p:transition spd="slow" advTm="333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9100"/>
            <a:ext cx="9144000" cy="600468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9DCB2DE-8FB7-384E-BAC7-404313380C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05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67"/>
    </mc:Choice>
    <mc:Fallback xmlns="">
      <p:transition spd="slow" advTm="34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707" y="1341120"/>
            <a:ext cx="7843025" cy="428752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959ADD1-6181-2D42-ACEA-73D321BE03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95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83"/>
    </mc:Choice>
    <mc:Fallback xmlns="">
      <p:transition spd="slow" advTm="236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419100"/>
            <a:ext cx="8890000" cy="60071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1AE84C3-4DBE-8D45-B24D-4EC4FBCC25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80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444"/>
    </mc:Choice>
    <mc:Fallback>
      <p:transition spd="slow" advTm="40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889000"/>
            <a:ext cx="7620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98A698C-0E47-9548-BE0B-5DCE04805F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92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294"/>
    </mc:Choice>
    <mc:Fallback>
      <p:transition spd="slow" advTm="602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00" y="838200"/>
            <a:ext cx="7569200" cy="51689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41218B8-3348-F240-A566-02854302FC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781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828"/>
    </mc:Choice>
    <mc:Fallback>
      <p:transition spd="slow" advTm="72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1257300"/>
            <a:ext cx="7620000" cy="43307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AAB86CB-72D7-C044-BAB9-E73B2A1869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25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969"/>
    </mc:Choice>
    <mc:Fallback>
      <p:transition spd="slow" advTm="50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5600" y="482600"/>
            <a:ext cx="5613400" cy="56134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479CCD2-D92E-6940-B4C3-D9EC8850E7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16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353"/>
    </mc:Choice>
    <mc:Fallback>
      <p:transition spd="slow" advTm="82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51511"/>
            <a:ext cx="7691120" cy="6325946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F427833-334E-5547-903F-CE4C85EE6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893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386"/>
    </mc:Choice>
    <mc:Fallback>
      <p:transition spd="slow" advTm="85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00" y="571500"/>
            <a:ext cx="8572500" cy="5715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9EAF253-5D3B-694E-97D1-2EA2A495D3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5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3362"/>
    </mc:Choice>
    <mc:Fallback>
      <p:transition spd="slow" advTm="143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Revising Doctrine</a:t>
            </a:r>
          </a:p>
          <a:p>
            <a:r>
              <a:rPr lang="en-US" dirty="0"/>
              <a:t>Streamlining Force Structure </a:t>
            </a:r>
          </a:p>
          <a:p>
            <a:r>
              <a:rPr lang="en-US" dirty="0"/>
              <a:t>Professionalizing Personnel</a:t>
            </a:r>
          </a:p>
          <a:p>
            <a:r>
              <a:rPr lang="en-US" dirty="0"/>
              <a:t>Raising the Budget</a:t>
            </a:r>
          </a:p>
          <a:p>
            <a:r>
              <a:rPr lang="en-US" dirty="0"/>
              <a:t>Upgrading Weapons</a:t>
            </a:r>
          </a:p>
          <a:p>
            <a:r>
              <a:rPr lang="en-US" dirty="0"/>
              <a:t>Strengthening Civilian Control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A545316-F30E-A341-B5EC-4F9DC90109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6879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27"/>
    </mc:Choice>
    <mc:Fallback>
      <p:transition spd="slow" advTm="12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50900"/>
            <a:ext cx="9144000" cy="514593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E305ED0-0C31-8140-BE1B-F73A9DB75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454"/>
    </mc:Choice>
    <mc:Fallback xmlns="">
      <p:transition spd="slow" advTm="44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0240" y="5959"/>
            <a:ext cx="5303520" cy="683338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3F50505-ABE7-3E44-92AD-666DE172BF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41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2859"/>
    </mc:Choice>
    <mc:Fallback>
      <p:transition spd="slow" advTm="272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723900"/>
            <a:ext cx="7620000" cy="5397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79A0492-3E07-704D-8438-DBDD31536A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4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52"/>
    </mc:Choice>
    <mc:Fallback xmlns="">
      <p:transition spd="slow" advTm="70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1435100"/>
            <a:ext cx="3810000" cy="37719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9005" y="1546860"/>
            <a:ext cx="4703075" cy="35179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7D5E05E-0FB7-0B4B-943E-32FB2B2A63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47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10"/>
    </mc:Choice>
    <mc:Fallback xmlns="">
      <p:transition spd="slow" advTm="637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Military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Revising Doctrine</a:t>
            </a:r>
          </a:p>
          <a:p>
            <a:r>
              <a:rPr lang="en-US" dirty="0"/>
              <a:t>Streamlining Force Structure </a:t>
            </a:r>
          </a:p>
          <a:p>
            <a:r>
              <a:rPr lang="en-US" dirty="0"/>
              <a:t>Professionalizing Personnel</a:t>
            </a:r>
          </a:p>
          <a:p>
            <a:r>
              <a:rPr lang="en-US" dirty="0"/>
              <a:t>Raising the Budget</a:t>
            </a:r>
          </a:p>
          <a:p>
            <a:r>
              <a:rPr lang="en-US" dirty="0"/>
              <a:t>Upgrading Weapons</a:t>
            </a:r>
          </a:p>
          <a:p>
            <a:r>
              <a:rPr lang="en-US" dirty="0"/>
              <a:t>Strengthening Civilian Control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1578B8A-1E60-E14F-9EEF-820620A37F1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522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55"/>
    </mc:Choice>
    <mc:Fallback xmlns="">
      <p:transition spd="slow" advTm="321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B599D82-EFDD-A441-923F-F7FFF77F30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29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00"/>
    </mc:Choice>
    <mc:Fallback xmlns="">
      <p:transition spd="slow" advTm="274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0" y="762000"/>
            <a:ext cx="7747000" cy="5334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EAF017E-A80B-6641-AE26-C8B01C57C5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954"/>
    </mc:Choice>
    <mc:Fallback xmlns="">
      <p:transition spd="slow" advTm="188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125</TotalTime>
  <Words>119</Words>
  <Application>Microsoft Macintosh PowerPoint</Application>
  <PresentationFormat>On-screen Show (4:3)</PresentationFormat>
  <Paragraphs>49</Paragraphs>
  <Slides>40</Slides>
  <Notes>0</Notes>
  <HiddenSlides>0</HiddenSlides>
  <MMClips>40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3" baseType="lpstr">
      <vt:lpstr>Arial</vt:lpstr>
      <vt:lpstr>Calibri</vt:lpstr>
      <vt:lpstr> Black </vt:lpstr>
      <vt:lpstr>Military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Military I</vt:lpstr>
      <vt:lpstr>PowerPoint Presentation</vt:lpstr>
      <vt:lpstr>PowerPoint Presentation</vt:lpstr>
      <vt:lpstr>PowerPoint Presentation</vt:lpstr>
      <vt:lpstr>PowerPoint Presentation</vt:lpstr>
      <vt:lpstr>Military I</vt:lpstr>
      <vt:lpstr>PowerPoint Presentation</vt:lpstr>
      <vt:lpstr>PowerPoint Presentation</vt:lpstr>
      <vt:lpstr>PowerPoint Presentation</vt:lpstr>
      <vt:lpstr>Military I</vt:lpstr>
      <vt:lpstr>PowerPoint Presentation</vt:lpstr>
      <vt:lpstr>PowerPoint Presentation</vt:lpstr>
      <vt:lpstr>PowerPoint Presentation</vt:lpstr>
      <vt:lpstr>PowerPoint Presentation</vt:lpstr>
      <vt:lpstr>Military I</vt:lpstr>
      <vt:lpstr>PowerPoint Presentation</vt:lpstr>
      <vt:lpstr>PowerPoint Presentation</vt:lpstr>
      <vt:lpstr>PowerPoint Presentation</vt:lpstr>
      <vt:lpstr>Military 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Military 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Military I</dc:title>
  <dc:creator>Michael Beckley</dc:creator>
  <cp:lastModifiedBy>Beckley, Michael Charles</cp:lastModifiedBy>
  <cp:revision>8</cp:revision>
  <dcterms:created xsi:type="dcterms:W3CDTF">2015-04-07T22:17:41Z</dcterms:created>
  <dcterms:modified xsi:type="dcterms:W3CDTF">2020-04-09T12:56:19Z</dcterms:modified>
</cp:coreProperties>
</file>