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9" r:id="rId4"/>
    <p:sldId id="260" r:id="rId5"/>
    <p:sldId id="261" r:id="rId6"/>
    <p:sldId id="262" r:id="rId7"/>
    <p:sldId id="263" r:id="rId8"/>
    <p:sldId id="264"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1"/>
    <p:restoredTop sz="96327"/>
  </p:normalViewPr>
  <p:slideViewPr>
    <p:cSldViewPr snapToGrid="0" snapToObjects="1">
      <p:cViewPr varScale="1">
        <p:scale>
          <a:sx n="128" d="100"/>
          <a:sy n="128" d="100"/>
        </p:scale>
        <p:origin x="48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diagrams/_rels/data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svg"/><Relationship Id="rId1" Type="http://schemas.openxmlformats.org/officeDocument/2006/relationships/image" Target="../media/image1.png"/><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diagrams/_rels/drawing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svg"/><Relationship Id="rId1" Type="http://schemas.openxmlformats.org/officeDocument/2006/relationships/image" Target="../media/image1.png"/><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diagrams/colors1.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F64A7E6-6590-4747-9D9B-75B8384B49C9}"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659654D9-189F-485E-AB87-089E42B52337}">
      <dgm:prSet/>
      <dgm:spPr/>
      <dgm:t>
        <a:bodyPr/>
        <a:lstStyle/>
        <a:p>
          <a:pPr>
            <a:defRPr cap="all"/>
          </a:pPr>
          <a:r>
            <a:rPr lang="en-US"/>
            <a:t>Be original…ish</a:t>
          </a:r>
        </a:p>
      </dgm:t>
    </dgm:pt>
    <dgm:pt modelId="{7FCD4770-6817-46F2-83D7-066434336EE3}" type="parTrans" cxnId="{225BB9D0-A34A-40D7-BF87-BFB2F885C3DC}">
      <dgm:prSet/>
      <dgm:spPr/>
      <dgm:t>
        <a:bodyPr/>
        <a:lstStyle/>
        <a:p>
          <a:endParaRPr lang="en-US"/>
        </a:p>
      </dgm:t>
    </dgm:pt>
    <dgm:pt modelId="{9291D82F-B110-42DD-A355-EEBE9D4841D9}" type="sibTrans" cxnId="{225BB9D0-A34A-40D7-BF87-BFB2F885C3DC}">
      <dgm:prSet/>
      <dgm:spPr/>
      <dgm:t>
        <a:bodyPr/>
        <a:lstStyle/>
        <a:p>
          <a:endParaRPr lang="en-US"/>
        </a:p>
      </dgm:t>
    </dgm:pt>
    <dgm:pt modelId="{13FB69B1-CF8D-44E0-93F0-C52A1167D29B}">
      <dgm:prSet/>
      <dgm:spPr/>
      <dgm:t>
        <a:bodyPr/>
        <a:lstStyle/>
        <a:p>
          <a:pPr>
            <a:defRPr cap="all"/>
          </a:pPr>
          <a:r>
            <a:rPr lang="en-US"/>
            <a:t>Tell us what to expect</a:t>
          </a:r>
        </a:p>
      </dgm:t>
    </dgm:pt>
    <dgm:pt modelId="{C41E89C0-557A-48F3-9599-EEC71DE41946}" type="parTrans" cxnId="{77961F8C-EFBC-457C-BAF3-DE6F5B58E445}">
      <dgm:prSet/>
      <dgm:spPr/>
      <dgm:t>
        <a:bodyPr/>
        <a:lstStyle/>
        <a:p>
          <a:endParaRPr lang="en-US"/>
        </a:p>
      </dgm:t>
    </dgm:pt>
    <dgm:pt modelId="{48588F4D-61B4-48C4-B5F7-0C510DC61640}" type="sibTrans" cxnId="{77961F8C-EFBC-457C-BAF3-DE6F5B58E445}">
      <dgm:prSet/>
      <dgm:spPr/>
      <dgm:t>
        <a:bodyPr/>
        <a:lstStyle/>
        <a:p>
          <a:endParaRPr lang="en-US"/>
        </a:p>
      </dgm:t>
    </dgm:pt>
    <dgm:pt modelId="{A0F54BD2-6A2B-4549-9D9F-1D8D8E118A78}">
      <dgm:prSet/>
      <dgm:spPr/>
      <dgm:t>
        <a:bodyPr/>
        <a:lstStyle/>
        <a:p>
          <a:pPr>
            <a:defRPr cap="all"/>
          </a:pPr>
          <a:r>
            <a:rPr lang="en-US"/>
            <a:t>Focus on a narrow topic</a:t>
          </a:r>
        </a:p>
      </dgm:t>
    </dgm:pt>
    <dgm:pt modelId="{B6D965B9-FB93-48B9-9BFA-70E8AC73D97E}" type="parTrans" cxnId="{708920D2-B11A-4A31-AD47-CE6AC3FCC96B}">
      <dgm:prSet/>
      <dgm:spPr/>
      <dgm:t>
        <a:bodyPr/>
        <a:lstStyle/>
        <a:p>
          <a:endParaRPr lang="en-US"/>
        </a:p>
      </dgm:t>
    </dgm:pt>
    <dgm:pt modelId="{5D5ECB40-6607-4911-84F9-FDC0D149004B}" type="sibTrans" cxnId="{708920D2-B11A-4A31-AD47-CE6AC3FCC96B}">
      <dgm:prSet/>
      <dgm:spPr/>
      <dgm:t>
        <a:bodyPr/>
        <a:lstStyle/>
        <a:p>
          <a:endParaRPr lang="en-US"/>
        </a:p>
      </dgm:t>
    </dgm:pt>
    <dgm:pt modelId="{69A7535C-BF63-4272-B64D-406BA8ED0212}" type="pres">
      <dgm:prSet presAssocID="{7F64A7E6-6590-4747-9D9B-75B8384B49C9}" presName="root" presStyleCnt="0">
        <dgm:presLayoutVars>
          <dgm:dir/>
          <dgm:resizeHandles val="exact"/>
        </dgm:presLayoutVars>
      </dgm:prSet>
      <dgm:spPr/>
    </dgm:pt>
    <dgm:pt modelId="{B1BFBB61-5D0C-4237-B4BE-516F835D4B00}" type="pres">
      <dgm:prSet presAssocID="{659654D9-189F-485E-AB87-089E42B52337}" presName="compNode" presStyleCnt="0"/>
      <dgm:spPr/>
    </dgm:pt>
    <dgm:pt modelId="{BB6596B3-41DC-4406-BC1F-B8DFFA8B6C8A}" type="pres">
      <dgm:prSet presAssocID="{659654D9-189F-485E-AB87-089E42B52337}" presName="iconBgRect" presStyleLbl="bgShp" presStyleIdx="0" presStyleCnt="3"/>
      <dgm:spPr>
        <a:prstGeom prst="round2DiagRect">
          <a:avLst>
            <a:gd name="adj1" fmla="val 29727"/>
            <a:gd name="adj2" fmla="val 0"/>
          </a:avLst>
        </a:prstGeom>
      </dgm:spPr>
    </dgm:pt>
    <dgm:pt modelId="{1C769E71-FF7E-4B9B-8FE3-CA7AA4C2FDF1}" type="pres">
      <dgm:prSet presAssocID="{659654D9-189F-485E-AB87-089E42B52337}"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ocument"/>
        </a:ext>
      </dgm:extLst>
    </dgm:pt>
    <dgm:pt modelId="{D38B823D-7A37-491F-AE30-9F42BA2528D0}" type="pres">
      <dgm:prSet presAssocID="{659654D9-189F-485E-AB87-089E42B52337}" presName="spaceRect" presStyleCnt="0"/>
      <dgm:spPr/>
    </dgm:pt>
    <dgm:pt modelId="{F3E6285A-B077-4424-97CF-5F20FC260D9E}" type="pres">
      <dgm:prSet presAssocID="{659654D9-189F-485E-AB87-089E42B52337}" presName="textRect" presStyleLbl="revTx" presStyleIdx="0" presStyleCnt="3">
        <dgm:presLayoutVars>
          <dgm:chMax val="1"/>
          <dgm:chPref val="1"/>
        </dgm:presLayoutVars>
      </dgm:prSet>
      <dgm:spPr/>
    </dgm:pt>
    <dgm:pt modelId="{C5036EE0-2DE6-409C-90A9-269F5FC461B7}" type="pres">
      <dgm:prSet presAssocID="{9291D82F-B110-42DD-A355-EEBE9D4841D9}" presName="sibTrans" presStyleCnt="0"/>
      <dgm:spPr/>
    </dgm:pt>
    <dgm:pt modelId="{36FE8195-D8E5-4C43-A240-CC8DB5E125E9}" type="pres">
      <dgm:prSet presAssocID="{13FB69B1-CF8D-44E0-93F0-C52A1167D29B}" presName="compNode" presStyleCnt="0"/>
      <dgm:spPr/>
    </dgm:pt>
    <dgm:pt modelId="{ED6C8B2D-82E4-4E73-92D7-DD5EC3641E3A}" type="pres">
      <dgm:prSet presAssocID="{13FB69B1-CF8D-44E0-93F0-C52A1167D29B}" presName="iconBgRect" presStyleLbl="bgShp" presStyleIdx="1" presStyleCnt="3"/>
      <dgm:spPr>
        <a:prstGeom prst="round2DiagRect">
          <a:avLst>
            <a:gd name="adj1" fmla="val 29727"/>
            <a:gd name="adj2" fmla="val 0"/>
          </a:avLst>
        </a:prstGeom>
      </dgm:spPr>
    </dgm:pt>
    <dgm:pt modelId="{07419E95-EE80-42D8-9D3D-6FD85EBEC007}" type="pres">
      <dgm:prSet presAssocID="{13FB69B1-CF8D-44E0-93F0-C52A1167D29B}"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at"/>
        </a:ext>
      </dgm:extLst>
    </dgm:pt>
    <dgm:pt modelId="{A48F8C14-08E5-4B5D-825B-21A77173B93C}" type="pres">
      <dgm:prSet presAssocID="{13FB69B1-CF8D-44E0-93F0-C52A1167D29B}" presName="spaceRect" presStyleCnt="0"/>
      <dgm:spPr/>
    </dgm:pt>
    <dgm:pt modelId="{7D5AEE3D-5A86-4B0F-A02A-892E47022B67}" type="pres">
      <dgm:prSet presAssocID="{13FB69B1-CF8D-44E0-93F0-C52A1167D29B}" presName="textRect" presStyleLbl="revTx" presStyleIdx="1" presStyleCnt="3">
        <dgm:presLayoutVars>
          <dgm:chMax val="1"/>
          <dgm:chPref val="1"/>
        </dgm:presLayoutVars>
      </dgm:prSet>
      <dgm:spPr/>
    </dgm:pt>
    <dgm:pt modelId="{665C0609-C474-4023-A434-C044092BC796}" type="pres">
      <dgm:prSet presAssocID="{48588F4D-61B4-48C4-B5F7-0C510DC61640}" presName="sibTrans" presStyleCnt="0"/>
      <dgm:spPr/>
    </dgm:pt>
    <dgm:pt modelId="{95E6C6CF-2DD5-4F10-A8B5-7A0F44B5FC33}" type="pres">
      <dgm:prSet presAssocID="{A0F54BD2-6A2B-4549-9D9F-1D8D8E118A78}" presName="compNode" presStyleCnt="0"/>
      <dgm:spPr/>
    </dgm:pt>
    <dgm:pt modelId="{B5265B45-E54F-4384-A6A8-960F20342F80}" type="pres">
      <dgm:prSet presAssocID="{A0F54BD2-6A2B-4549-9D9F-1D8D8E118A78}" presName="iconBgRect" presStyleLbl="bgShp" presStyleIdx="2" presStyleCnt="3"/>
      <dgm:spPr>
        <a:prstGeom prst="round2DiagRect">
          <a:avLst>
            <a:gd name="adj1" fmla="val 29727"/>
            <a:gd name="adj2" fmla="val 0"/>
          </a:avLst>
        </a:prstGeom>
      </dgm:spPr>
    </dgm:pt>
    <dgm:pt modelId="{22A88892-4048-456D-ACE2-AE095FB3A622}" type="pres">
      <dgm:prSet presAssocID="{A0F54BD2-6A2B-4549-9D9F-1D8D8E118A78}"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Magnifying glass"/>
        </a:ext>
      </dgm:extLst>
    </dgm:pt>
    <dgm:pt modelId="{12BE4984-03D8-4E80-976B-569B034C120C}" type="pres">
      <dgm:prSet presAssocID="{A0F54BD2-6A2B-4549-9D9F-1D8D8E118A78}" presName="spaceRect" presStyleCnt="0"/>
      <dgm:spPr/>
    </dgm:pt>
    <dgm:pt modelId="{F8A4D6C3-EC38-4FDC-8DEE-10FE6D67B96B}" type="pres">
      <dgm:prSet presAssocID="{A0F54BD2-6A2B-4549-9D9F-1D8D8E118A78}" presName="textRect" presStyleLbl="revTx" presStyleIdx="2" presStyleCnt="3">
        <dgm:presLayoutVars>
          <dgm:chMax val="1"/>
          <dgm:chPref val="1"/>
        </dgm:presLayoutVars>
      </dgm:prSet>
      <dgm:spPr/>
    </dgm:pt>
  </dgm:ptLst>
  <dgm:cxnLst>
    <dgm:cxn modelId="{BEB1E521-2F85-4FD5-98BF-CC7BC412DDD4}" type="presOf" srcId="{659654D9-189F-485E-AB87-089E42B52337}" destId="{F3E6285A-B077-4424-97CF-5F20FC260D9E}" srcOrd="0" destOrd="0" presId="urn:microsoft.com/office/officeart/2018/5/layout/IconLeafLabelList"/>
    <dgm:cxn modelId="{00C5E54B-4935-4EC7-8065-5F118D34A96E}" type="presOf" srcId="{13FB69B1-CF8D-44E0-93F0-C52A1167D29B}" destId="{7D5AEE3D-5A86-4B0F-A02A-892E47022B67}" srcOrd="0" destOrd="0" presId="urn:microsoft.com/office/officeart/2018/5/layout/IconLeafLabelList"/>
    <dgm:cxn modelId="{77961F8C-EFBC-457C-BAF3-DE6F5B58E445}" srcId="{7F64A7E6-6590-4747-9D9B-75B8384B49C9}" destId="{13FB69B1-CF8D-44E0-93F0-C52A1167D29B}" srcOrd="1" destOrd="0" parTransId="{C41E89C0-557A-48F3-9599-EEC71DE41946}" sibTransId="{48588F4D-61B4-48C4-B5F7-0C510DC61640}"/>
    <dgm:cxn modelId="{8F13AAC0-0358-4AF3-883A-8699FB0B60D0}" type="presOf" srcId="{A0F54BD2-6A2B-4549-9D9F-1D8D8E118A78}" destId="{F8A4D6C3-EC38-4FDC-8DEE-10FE6D67B96B}" srcOrd="0" destOrd="0" presId="urn:microsoft.com/office/officeart/2018/5/layout/IconLeafLabelList"/>
    <dgm:cxn modelId="{225BB9D0-A34A-40D7-BF87-BFB2F885C3DC}" srcId="{7F64A7E6-6590-4747-9D9B-75B8384B49C9}" destId="{659654D9-189F-485E-AB87-089E42B52337}" srcOrd="0" destOrd="0" parTransId="{7FCD4770-6817-46F2-83D7-066434336EE3}" sibTransId="{9291D82F-B110-42DD-A355-EEBE9D4841D9}"/>
    <dgm:cxn modelId="{708920D2-B11A-4A31-AD47-CE6AC3FCC96B}" srcId="{7F64A7E6-6590-4747-9D9B-75B8384B49C9}" destId="{A0F54BD2-6A2B-4549-9D9F-1D8D8E118A78}" srcOrd="2" destOrd="0" parTransId="{B6D965B9-FB93-48B9-9BFA-70E8AC73D97E}" sibTransId="{5D5ECB40-6607-4911-84F9-FDC0D149004B}"/>
    <dgm:cxn modelId="{BCE2CFE4-2AA8-4EE7-B68E-1A69ADF2761F}" type="presOf" srcId="{7F64A7E6-6590-4747-9D9B-75B8384B49C9}" destId="{69A7535C-BF63-4272-B64D-406BA8ED0212}" srcOrd="0" destOrd="0" presId="urn:microsoft.com/office/officeart/2018/5/layout/IconLeafLabelList"/>
    <dgm:cxn modelId="{5F8B80A8-BB5B-42D0-AF46-A4154AB98199}" type="presParOf" srcId="{69A7535C-BF63-4272-B64D-406BA8ED0212}" destId="{B1BFBB61-5D0C-4237-B4BE-516F835D4B00}" srcOrd="0" destOrd="0" presId="urn:microsoft.com/office/officeart/2018/5/layout/IconLeafLabelList"/>
    <dgm:cxn modelId="{6BB44232-1509-435F-B41C-5ED69EB07678}" type="presParOf" srcId="{B1BFBB61-5D0C-4237-B4BE-516F835D4B00}" destId="{BB6596B3-41DC-4406-BC1F-B8DFFA8B6C8A}" srcOrd="0" destOrd="0" presId="urn:microsoft.com/office/officeart/2018/5/layout/IconLeafLabelList"/>
    <dgm:cxn modelId="{9B03CD6F-7DD3-4E35-AB6C-740BCD43E8BE}" type="presParOf" srcId="{B1BFBB61-5D0C-4237-B4BE-516F835D4B00}" destId="{1C769E71-FF7E-4B9B-8FE3-CA7AA4C2FDF1}" srcOrd="1" destOrd="0" presId="urn:microsoft.com/office/officeart/2018/5/layout/IconLeafLabelList"/>
    <dgm:cxn modelId="{FCB58752-F446-479B-9730-6BFD5EBBC070}" type="presParOf" srcId="{B1BFBB61-5D0C-4237-B4BE-516F835D4B00}" destId="{D38B823D-7A37-491F-AE30-9F42BA2528D0}" srcOrd="2" destOrd="0" presId="urn:microsoft.com/office/officeart/2018/5/layout/IconLeafLabelList"/>
    <dgm:cxn modelId="{A7A383F7-A81E-47B2-B0BF-3194AC9B01FC}" type="presParOf" srcId="{B1BFBB61-5D0C-4237-B4BE-516F835D4B00}" destId="{F3E6285A-B077-4424-97CF-5F20FC260D9E}" srcOrd="3" destOrd="0" presId="urn:microsoft.com/office/officeart/2018/5/layout/IconLeafLabelList"/>
    <dgm:cxn modelId="{89158790-1992-4939-86B9-BDFA1E7EC946}" type="presParOf" srcId="{69A7535C-BF63-4272-B64D-406BA8ED0212}" destId="{C5036EE0-2DE6-409C-90A9-269F5FC461B7}" srcOrd="1" destOrd="0" presId="urn:microsoft.com/office/officeart/2018/5/layout/IconLeafLabelList"/>
    <dgm:cxn modelId="{F26EDB3A-1FF2-4A17-8731-E3779A075946}" type="presParOf" srcId="{69A7535C-BF63-4272-B64D-406BA8ED0212}" destId="{36FE8195-D8E5-4C43-A240-CC8DB5E125E9}" srcOrd="2" destOrd="0" presId="urn:microsoft.com/office/officeart/2018/5/layout/IconLeafLabelList"/>
    <dgm:cxn modelId="{F705AC3C-E874-4E8F-B099-C7DB134998A4}" type="presParOf" srcId="{36FE8195-D8E5-4C43-A240-CC8DB5E125E9}" destId="{ED6C8B2D-82E4-4E73-92D7-DD5EC3641E3A}" srcOrd="0" destOrd="0" presId="urn:microsoft.com/office/officeart/2018/5/layout/IconLeafLabelList"/>
    <dgm:cxn modelId="{DEF52A23-E2E0-4C41-AD78-3F77337796EB}" type="presParOf" srcId="{36FE8195-D8E5-4C43-A240-CC8DB5E125E9}" destId="{07419E95-EE80-42D8-9D3D-6FD85EBEC007}" srcOrd="1" destOrd="0" presId="urn:microsoft.com/office/officeart/2018/5/layout/IconLeafLabelList"/>
    <dgm:cxn modelId="{D8468B1B-5890-4BF6-B837-9E38F92D8EBD}" type="presParOf" srcId="{36FE8195-D8E5-4C43-A240-CC8DB5E125E9}" destId="{A48F8C14-08E5-4B5D-825B-21A77173B93C}" srcOrd="2" destOrd="0" presId="urn:microsoft.com/office/officeart/2018/5/layout/IconLeafLabelList"/>
    <dgm:cxn modelId="{5C7537B3-890D-4750-9D76-568AC732A3C3}" type="presParOf" srcId="{36FE8195-D8E5-4C43-A240-CC8DB5E125E9}" destId="{7D5AEE3D-5A86-4B0F-A02A-892E47022B67}" srcOrd="3" destOrd="0" presId="urn:microsoft.com/office/officeart/2018/5/layout/IconLeafLabelList"/>
    <dgm:cxn modelId="{54BA3CF2-5264-4A5F-AA34-6D3166A37A2D}" type="presParOf" srcId="{69A7535C-BF63-4272-B64D-406BA8ED0212}" destId="{665C0609-C474-4023-A434-C044092BC796}" srcOrd="3" destOrd="0" presId="urn:microsoft.com/office/officeart/2018/5/layout/IconLeafLabelList"/>
    <dgm:cxn modelId="{3A04D57F-CDA1-4FD1-91CC-FF4DE28CA5BF}" type="presParOf" srcId="{69A7535C-BF63-4272-B64D-406BA8ED0212}" destId="{95E6C6CF-2DD5-4F10-A8B5-7A0F44B5FC33}" srcOrd="4" destOrd="0" presId="urn:microsoft.com/office/officeart/2018/5/layout/IconLeafLabelList"/>
    <dgm:cxn modelId="{15BAD043-885E-41CC-BA0A-541813272152}" type="presParOf" srcId="{95E6C6CF-2DD5-4F10-A8B5-7A0F44B5FC33}" destId="{B5265B45-E54F-4384-A6A8-960F20342F80}" srcOrd="0" destOrd="0" presId="urn:microsoft.com/office/officeart/2018/5/layout/IconLeafLabelList"/>
    <dgm:cxn modelId="{5C7C25DE-B1C6-4846-B15C-68C9907B73FF}" type="presParOf" srcId="{95E6C6CF-2DD5-4F10-A8B5-7A0F44B5FC33}" destId="{22A88892-4048-456D-ACE2-AE095FB3A622}" srcOrd="1" destOrd="0" presId="urn:microsoft.com/office/officeart/2018/5/layout/IconLeafLabelList"/>
    <dgm:cxn modelId="{BC996D84-5E21-4D06-B865-C0EFAC89A0FF}" type="presParOf" srcId="{95E6C6CF-2DD5-4F10-A8B5-7A0F44B5FC33}" destId="{12BE4984-03D8-4E80-976B-569B034C120C}" srcOrd="2" destOrd="0" presId="urn:microsoft.com/office/officeart/2018/5/layout/IconLeafLabelList"/>
    <dgm:cxn modelId="{0A231A10-3A31-419C-AF37-A05FB45B92FD}" type="presParOf" srcId="{95E6C6CF-2DD5-4F10-A8B5-7A0F44B5FC33}" destId="{F8A4D6C3-EC38-4FDC-8DEE-10FE6D67B96B}" srcOrd="3" destOrd="0" presId="urn:microsoft.com/office/officeart/2018/5/layout/IconLeaf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45184A4-0417-4CAD-B0B6-EBFB0E30ECCE}"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867F3E5F-204E-4373-9729-1E75DEB529B7}">
      <dgm:prSet/>
      <dgm:spPr/>
      <dgm:t>
        <a:bodyPr/>
        <a:lstStyle/>
        <a:p>
          <a:r>
            <a:rPr lang="en-US"/>
            <a:t>Your paper does not need to break new ground in the discipline</a:t>
          </a:r>
        </a:p>
      </dgm:t>
    </dgm:pt>
    <dgm:pt modelId="{03EC2E11-2C41-4163-8FB9-2DE72A7860C5}" type="parTrans" cxnId="{658CD79B-7A2B-4FBB-AE05-E50F321192D2}">
      <dgm:prSet/>
      <dgm:spPr/>
      <dgm:t>
        <a:bodyPr/>
        <a:lstStyle/>
        <a:p>
          <a:endParaRPr lang="en-US"/>
        </a:p>
      </dgm:t>
    </dgm:pt>
    <dgm:pt modelId="{71D0B215-3038-4F4D-A7B4-94CD1AE928E1}" type="sibTrans" cxnId="{658CD79B-7A2B-4FBB-AE05-E50F321192D2}">
      <dgm:prSet/>
      <dgm:spPr/>
      <dgm:t>
        <a:bodyPr/>
        <a:lstStyle/>
        <a:p>
          <a:endParaRPr lang="en-US"/>
        </a:p>
      </dgm:t>
    </dgm:pt>
    <dgm:pt modelId="{3E2037B6-9714-4805-B050-2F95FCA550EB}">
      <dgm:prSet/>
      <dgm:spPr/>
      <dgm:t>
        <a:bodyPr/>
        <a:lstStyle/>
        <a:p>
          <a:r>
            <a:rPr lang="en-US"/>
            <a:t>It should, however, provide an interesting perspective on the topic that the average reader may not have considered</a:t>
          </a:r>
        </a:p>
      </dgm:t>
    </dgm:pt>
    <dgm:pt modelId="{0CED8714-240A-421F-BF02-79859E36E858}" type="parTrans" cxnId="{D3457EE1-D5C0-4A20-A4FE-52BD77466D3C}">
      <dgm:prSet/>
      <dgm:spPr/>
      <dgm:t>
        <a:bodyPr/>
        <a:lstStyle/>
        <a:p>
          <a:endParaRPr lang="en-US"/>
        </a:p>
      </dgm:t>
    </dgm:pt>
    <dgm:pt modelId="{61BE190D-61C8-4A90-AC87-5FC5423B8F1C}" type="sibTrans" cxnId="{D3457EE1-D5C0-4A20-A4FE-52BD77466D3C}">
      <dgm:prSet/>
      <dgm:spPr/>
      <dgm:t>
        <a:bodyPr/>
        <a:lstStyle/>
        <a:p>
          <a:endParaRPr lang="en-US"/>
        </a:p>
      </dgm:t>
    </dgm:pt>
    <dgm:pt modelId="{ACCF551F-AA2C-4D43-ADCB-EE6664BB9275}">
      <dgm:prSet/>
      <dgm:spPr/>
      <dgm:t>
        <a:bodyPr/>
        <a:lstStyle/>
        <a:p>
          <a:r>
            <a:rPr lang="en-US"/>
            <a:t>Does it pass the “so what?” test?</a:t>
          </a:r>
        </a:p>
      </dgm:t>
    </dgm:pt>
    <dgm:pt modelId="{FF1CEEF8-9323-4082-9045-417F31B15440}" type="parTrans" cxnId="{4F027F8B-2526-4901-9E7A-4593A502DADA}">
      <dgm:prSet/>
      <dgm:spPr/>
      <dgm:t>
        <a:bodyPr/>
        <a:lstStyle/>
        <a:p>
          <a:endParaRPr lang="en-US"/>
        </a:p>
      </dgm:t>
    </dgm:pt>
    <dgm:pt modelId="{C2AD5697-23A8-4E25-A299-2EBD1C252F92}" type="sibTrans" cxnId="{4F027F8B-2526-4901-9E7A-4593A502DADA}">
      <dgm:prSet/>
      <dgm:spPr/>
      <dgm:t>
        <a:bodyPr/>
        <a:lstStyle/>
        <a:p>
          <a:endParaRPr lang="en-US"/>
        </a:p>
      </dgm:t>
    </dgm:pt>
    <dgm:pt modelId="{C0B6C178-4C80-3648-A376-0890072729C5}" type="pres">
      <dgm:prSet presAssocID="{045184A4-0417-4CAD-B0B6-EBFB0E30ECCE}" presName="linear" presStyleCnt="0">
        <dgm:presLayoutVars>
          <dgm:animLvl val="lvl"/>
          <dgm:resizeHandles val="exact"/>
        </dgm:presLayoutVars>
      </dgm:prSet>
      <dgm:spPr/>
    </dgm:pt>
    <dgm:pt modelId="{B390631E-92D1-CA40-A037-E986A1499609}" type="pres">
      <dgm:prSet presAssocID="{867F3E5F-204E-4373-9729-1E75DEB529B7}" presName="parentText" presStyleLbl="node1" presStyleIdx="0" presStyleCnt="3">
        <dgm:presLayoutVars>
          <dgm:chMax val="0"/>
          <dgm:bulletEnabled val="1"/>
        </dgm:presLayoutVars>
      </dgm:prSet>
      <dgm:spPr/>
    </dgm:pt>
    <dgm:pt modelId="{230CF8AE-F34C-D248-9BB3-B7BFECA943D2}" type="pres">
      <dgm:prSet presAssocID="{71D0B215-3038-4F4D-A7B4-94CD1AE928E1}" presName="spacer" presStyleCnt="0"/>
      <dgm:spPr/>
    </dgm:pt>
    <dgm:pt modelId="{46F520F5-4359-484E-B0F2-B2BF4C5A6218}" type="pres">
      <dgm:prSet presAssocID="{3E2037B6-9714-4805-B050-2F95FCA550EB}" presName="parentText" presStyleLbl="node1" presStyleIdx="1" presStyleCnt="3">
        <dgm:presLayoutVars>
          <dgm:chMax val="0"/>
          <dgm:bulletEnabled val="1"/>
        </dgm:presLayoutVars>
      </dgm:prSet>
      <dgm:spPr/>
    </dgm:pt>
    <dgm:pt modelId="{641D1E54-A184-E547-A227-BCAE26FBA4B9}" type="pres">
      <dgm:prSet presAssocID="{61BE190D-61C8-4A90-AC87-5FC5423B8F1C}" presName="spacer" presStyleCnt="0"/>
      <dgm:spPr/>
    </dgm:pt>
    <dgm:pt modelId="{F67D8ECD-4FF9-E448-B759-0933EC2CF8D7}" type="pres">
      <dgm:prSet presAssocID="{ACCF551F-AA2C-4D43-ADCB-EE6664BB9275}" presName="parentText" presStyleLbl="node1" presStyleIdx="2" presStyleCnt="3">
        <dgm:presLayoutVars>
          <dgm:chMax val="0"/>
          <dgm:bulletEnabled val="1"/>
        </dgm:presLayoutVars>
      </dgm:prSet>
      <dgm:spPr/>
    </dgm:pt>
  </dgm:ptLst>
  <dgm:cxnLst>
    <dgm:cxn modelId="{ACB02A54-CD1F-184B-965C-3E7415B420B0}" type="presOf" srcId="{867F3E5F-204E-4373-9729-1E75DEB529B7}" destId="{B390631E-92D1-CA40-A037-E986A1499609}" srcOrd="0" destOrd="0" presId="urn:microsoft.com/office/officeart/2005/8/layout/vList2"/>
    <dgm:cxn modelId="{558F1059-526F-EC44-9282-D02850A41350}" type="presOf" srcId="{3E2037B6-9714-4805-B050-2F95FCA550EB}" destId="{46F520F5-4359-484E-B0F2-B2BF4C5A6218}" srcOrd="0" destOrd="0" presId="urn:microsoft.com/office/officeart/2005/8/layout/vList2"/>
    <dgm:cxn modelId="{4F027F8B-2526-4901-9E7A-4593A502DADA}" srcId="{045184A4-0417-4CAD-B0B6-EBFB0E30ECCE}" destId="{ACCF551F-AA2C-4D43-ADCB-EE6664BB9275}" srcOrd="2" destOrd="0" parTransId="{FF1CEEF8-9323-4082-9045-417F31B15440}" sibTransId="{C2AD5697-23A8-4E25-A299-2EBD1C252F92}"/>
    <dgm:cxn modelId="{658CD79B-7A2B-4FBB-AE05-E50F321192D2}" srcId="{045184A4-0417-4CAD-B0B6-EBFB0E30ECCE}" destId="{867F3E5F-204E-4373-9729-1E75DEB529B7}" srcOrd="0" destOrd="0" parTransId="{03EC2E11-2C41-4163-8FB9-2DE72A7860C5}" sibTransId="{71D0B215-3038-4F4D-A7B4-94CD1AE928E1}"/>
    <dgm:cxn modelId="{AE4A8BA0-D69F-FC40-B7CB-DAAFDB5EDCEE}" type="presOf" srcId="{ACCF551F-AA2C-4D43-ADCB-EE6664BB9275}" destId="{F67D8ECD-4FF9-E448-B759-0933EC2CF8D7}" srcOrd="0" destOrd="0" presId="urn:microsoft.com/office/officeart/2005/8/layout/vList2"/>
    <dgm:cxn modelId="{DA89E2C0-5DB6-9D4C-8DDA-1AD90604F90F}" type="presOf" srcId="{045184A4-0417-4CAD-B0B6-EBFB0E30ECCE}" destId="{C0B6C178-4C80-3648-A376-0890072729C5}" srcOrd="0" destOrd="0" presId="urn:microsoft.com/office/officeart/2005/8/layout/vList2"/>
    <dgm:cxn modelId="{D3457EE1-D5C0-4A20-A4FE-52BD77466D3C}" srcId="{045184A4-0417-4CAD-B0B6-EBFB0E30ECCE}" destId="{3E2037B6-9714-4805-B050-2F95FCA550EB}" srcOrd="1" destOrd="0" parTransId="{0CED8714-240A-421F-BF02-79859E36E858}" sibTransId="{61BE190D-61C8-4A90-AC87-5FC5423B8F1C}"/>
    <dgm:cxn modelId="{1F65FFD5-605C-0B45-A914-917A9EA004E8}" type="presParOf" srcId="{C0B6C178-4C80-3648-A376-0890072729C5}" destId="{B390631E-92D1-CA40-A037-E986A1499609}" srcOrd="0" destOrd="0" presId="urn:microsoft.com/office/officeart/2005/8/layout/vList2"/>
    <dgm:cxn modelId="{5532BC3F-379B-2348-8C8B-B60A6C368EA5}" type="presParOf" srcId="{C0B6C178-4C80-3648-A376-0890072729C5}" destId="{230CF8AE-F34C-D248-9BB3-B7BFECA943D2}" srcOrd="1" destOrd="0" presId="urn:microsoft.com/office/officeart/2005/8/layout/vList2"/>
    <dgm:cxn modelId="{B28F3F7A-A637-D04D-8878-02AC46F2D2DF}" type="presParOf" srcId="{C0B6C178-4C80-3648-A376-0890072729C5}" destId="{46F520F5-4359-484E-B0F2-B2BF4C5A6218}" srcOrd="2" destOrd="0" presId="urn:microsoft.com/office/officeart/2005/8/layout/vList2"/>
    <dgm:cxn modelId="{E912B8CE-3B6A-684D-BE0F-556CEEF0EA0D}" type="presParOf" srcId="{C0B6C178-4C80-3648-A376-0890072729C5}" destId="{641D1E54-A184-E547-A227-BCAE26FBA4B9}" srcOrd="3" destOrd="0" presId="urn:microsoft.com/office/officeart/2005/8/layout/vList2"/>
    <dgm:cxn modelId="{7D3384C5-FB19-114C-B621-AFFAA6FFB02F}" type="presParOf" srcId="{C0B6C178-4C80-3648-A376-0890072729C5}" destId="{F67D8ECD-4FF9-E448-B759-0933EC2CF8D7}"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BAD2CE3-D164-4BFE-8B5D-6194F3AA39E2}"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D6B7339A-9315-4A07-AE32-355D4557372F}">
      <dgm:prSet/>
      <dgm:spPr/>
      <dgm:t>
        <a:bodyPr/>
        <a:lstStyle/>
        <a:p>
          <a:r>
            <a:rPr lang="en-US"/>
            <a:t>Tell the reader what you position is</a:t>
          </a:r>
        </a:p>
      </dgm:t>
    </dgm:pt>
    <dgm:pt modelId="{D9A2F7FE-2EA1-4B70-B11A-190475CEBAF7}" type="parTrans" cxnId="{37C417B1-F064-48F1-995D-D784A6D9EC55}">
      <dgm:prSet/>
      <dgm:spPr/>
      <dgm:t>
        <a:bodyPr/>
        <a:lstStyle/>
        <a:p>
          <a:endParaRPr lang="en-US"/>
        </a:p>
      </dgm:t>
    </dgm:pt>
    <dgm:pt modelId="{17A5D3D9-70BB-4ECF-99CE-83495E71A681}" type="sibTrans" cxnId="{37C417B1-F064-48F1-995D-D784A6D9EC55}">
      <dgm:prSet/>
      <dgm:spPr/>
      <dgm:t>
        <a:bodyPr/>
        <a:lstStyle/>
        <a:p>
          <a:endParaRPr lang="en-US"/>
        </a:p>
      </dgm:t>
    </dgm:pt>
    <dgm:pt modelId="{FF12D829-F8D9-44BD-9FB0-04EB3D81626C}">
      <dgm:prSet/>
      <dgm:spPr/>
      <dgm:t>
        <a:bodyPr/>
        <a:lstStyle/>
        <a:p>
          <a:r>
            <a:rPr lang="en-US"/>
            <a:t>Why do you believe this? Suggest what kind of evidence you will be using</a:t>
          </a:r>
        </a:p>
      </dgm:t>
    </dgm:pt>
    <dgm:pt modelId="{E5A8AEA4-3A2E-4FBD-8354-E43A9E0C34A8}" type="parTrans" cxnId="{3C967411-9104-4B3B-B269-5CD666CB8873}">
      <dgm:prSet/>
      <dgm:spPr/>
      <dgm:t>
        <a:bodyPr/>
        <a:lstStyle/>
        <a:p>
          <a:endParaRPr lang="en-US"/>
        </a:p>
      </dgm:t>
    </dgm:pt>
    <dgm:pt modelId="{B8564CF2-A35A-4B8B-8D7A-CDC9C32D7B75}" type="sibTrans" cxnId="{3C967411-9104-4B3B-B269-5CD666CB8873}">
      <dgm:prSet/>
      <dgm:spPr/>
      <dgm:t>
        <a:bodyPr/>
        <a:lstStyle/>
        <a:p>
          <a:endParaRPr lang="en-US"/>
        </a:p>
      </dgm:t>
    </dgm:pt>
    <dgm:pt modelId="{BE495E44-07A3-D943-9731-B8C9B4502B0C}" type="pres">
      <dgm:prSet presAssocID="{EBAD2CE3-D164-4BFE-8B5D-6194F3AA39E2}" presName="linear" presStyleCnt="0">
        <dgm:presLayoutVars>
          <dgm:animLvl val="lvl"/>
          <dgm:resizeHandles val="exact"/>
        </dgm:presLayoutVars>
      </dgm:prSet>
      <dgm:spPr/>
    </dgm:pt>
    <dgm:pt modelId="{90D596C2-68DC-CE44-9FE4-AA41CDE6A1F5}" type="pres">
      <dgm:prSet presAssocID="{D6B7339A-9315-4A07-AE32-355D4557372F}" presName="parentText" presStyleLbl="node1" presStyleIdx="0" presStyleCnt="2">
        <dgm:presLayoutVars>
          <dgm:chMax val="0"/>
          <dgm:bulletEnabled val="1"/>
        </dgm:presLayoutVars>
      </dgm:prSet>
      <dgm:spPr/>
    </dgm:pt>
    <dgm:pt modelId="{EB9251BA-6AFA-8947-AD33-64DA2B709C5F}" type="pres">
      <dgm:prSet presAssocID="{17A5D3D9-70BB-4ECF-99CE-83495E71A681}" presName="spacer" presStyleCnt="0"/>
      <dgm:spPr/>
    </dgm:pt>
    <dgm:pt modelId="{F46A21D7-FAF5-7A42-9CA0-942FA1205173}" type="pres">
      <dgm:prSet presAssocID="{FF12D829-F8D9-44BD-9FB0-04EB3D81626C}" presName="parentText" presStyleLbl="node1" presStyleIdx="1" presStyleCnt="2">
        <dgm:presLayoutVars>
          <dgm:chMax val="0"/>
          <dgm:bulletEnabled val="1"/>
        </dgm:presLayoutVars>
      </dgm:prSet>
      <dgm:spPr/>
    </dgm:pt>
  </dgm:ptLst>
  <dgm:cxnLst>
    <dgm:cxn modelId="{3C967411-9104-4B3B-B269-5CD666CB8873}" srcId="{EBAD2CE3-D164-4BFE-8B5D-6194F3AA39E2}" destId="{FF12D829-F8D9-44BD-9FB0-04EB3D81626C}" srcOrd="1" destOrd="0" parTransId="{E5A8AEA4-3A2E-4FBD-8354-E43A9E0C34A8}" sibTransId="{B8564CF2-A35A-4B8B-8D7A-CDC9C32D7B75}"/>
    <dgm:cxn modelId="{C6EBEC18-BC90-B248-B40B-472AC7141F08}" type="presOf" srcId="{EBAD2CE3-D164-4BFE-8B5D-6194F3AA39E2}" destId="{BE495E44-07A3-D943-9731-B8C9B4502B0C}" srcOrd="0" destOrd="0" presId="urn:microsoft.com/office/officeart/2005/8/layout/vList2"/>
    <dgm:cxn modelId="{37C417B1-F064-48F1-995D-D784A6D9EC55}" srcId="{EBAD2CE3-D164-4BFE-8B5D-6194F3AA39E2}" destId="{D6B7339A-9315-4A07-AE32-355D4557372F}" srcOrd="0" destOrd="0" parTransId="{D9A2F7FE-2EA1-4B70-B11A-190475CEBAF7}" sibTransId="{17A5D3D9-70BB-4ECF-99CE-83495E71A681}"/>
    <dgm:cxn modelId="{2D7994B2-97FA-5A49-A58C-D88DBE179913}" type="presOf" srcId="{D6B7339A-9315-4A07-AE32-355D4557372F}" destId="{90D596C2-68DC-CE44-9FE4-AA41CDE6A1F5}" srcOrd="0" destOrd="0" presId="urn:microsoft.com/office/officeart/2005/8/layout/vList2"/>
    <dgm:cxn modelId="{AB9EFAC1-D848-0F47-8DCE-DDFFCC3DB0B0}" type="presOf" srcId="{FF12D829-F8D9-44BD-9FB0-04EB3D81626C}" destId="{F46A21D7-FAF5-7A42-9CA0-942FA1205173}" srcOrd="0" destOrd="0" presId="urn:microsoft.com/office/officeart/2005/8/layout/vList2"/>
    <dgm:cxn modelId="{EB6F38BA-A7E8-5E46-836B-AF2BB6929D74}" type="presParOf" srcId="{BE495E44-07A3-D943-9731-B8C9B4502B0C}" destId="{90D596C2-68DC-CE44-9FE4-AA41CDE6A1F5}" srcOrd="0" destOrd="0" presId="urn:microsoft.com/office/officeart/2005/8/layout/vList2"/>
    <dgm:cxn modelId="{04A7BD8A-C760-364F-B832-91FAD51CC8B9}" type="presParOf" srcId="{BE495E44-07A3-D943-9731-B8C9B4502B0C}" destId="{EB9251BA-6AFA-8947-AD33-64DA2B709C5F}" srcOrd="1" destOrd="0" presId="urn:microsoft.com/office/officeart/2005/8/layout/vList2"/>
    <dgm:cxn modelId="{266AA3E3-714A-C046-838B-BD54944BAD53}" type="presParOf" srcId="{BE495E44-07A3-D943-9731-B8C9B4502B0C}" destId="{F46A21D7-FAF5-7A42-9CA0-942FA1205173}"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DB23AE8-4089-4931-AD82-562890AEA8F3}"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6DAA20FB-5E51-40B3-A72F-3EC79841EB69}">
      <dgm:prSet/>
      <dgm:spPr/>
      <dgm:t>
        <a:bodyPr/>
        <a:lstStyle/>
        <a:p>
          <a:r>
            <a:rPr lang="en-US"/>
            <a:t>Choose a topic that is narrow enough to allow you to go into sufficient analytical detail</a:t>
          </a:r>
        </a:p>
      </dgm:t>
    </dgm:pt>
    <dgm:pt modelId="{D251FA6C-6F3E-460A-8197-8EE786680B44}" type="parTrans" cxnId="{BBD68EDC-9C3C-4C85-AC0F-026286995C10}">
      <dgm:prSet/>
      <dgm:spPr/>
      <dgm:t>
        <a:bodyPr/>
        <a:lstStyle/>
        <a:p>
          <a:endParaRPr lang="en-US"/>
        </a:p>
      </dgm:t>
    </dgm:pt>
    <dgm:pt modelId="{F241E25F-AC21-4DD0-9F62-0F5CBF44378E}" type="sibTrans" cxnId="{BBD68EDC-9C3C-4C85-AC0F-026286995C10}">
      <dgm:prSet/>
      <dgm:spPr/>
      <dgm:t>
        <a:bodyPr/>
        <a:lstStyle/>
        <a:p>
          <a:endParaRPr lang="en-US"/>
        </a:p>
      </dgm:t>
    </dgm:pt>
    <dgm:pt modelId="{C3B42302-E2A1-4109-8684-7CDB5364975E}">
      <dgm:prSet/>
      <dgm:spPr/>
      <dgm:t>
        <a:bodyPr/>
        <a:lstStyle/>
        <a:p>
          <a:r>
            <a:rPr lang="en-US"/>
            <a:t>Don’t write a 3-part thesis statement</a:t>
          </a:r>
        </a:p>
      </dgm:t>
    </dgm:pt>
    <dgm:pt modelId="{74176C87-6503-4F63-9B29-102FB1F576DF}" type="parTrans" cxnId="{745710A8-B29F-406E-A4E7-2657BBB7A811}">
      <dgm:prSet/>
      <dgm:spPr/>
      <dgm:t>
        <a:bodyPr/>
        <a:lstStyle/>
        <a:p>
          <a:endParaRPr lang="en-US"/>
        </a:p>
      </dgm:t>
    </dgm:pt>
    <dgm:pt modelId="{33019E23-48AD-4709-93C5-CEF0943517E8}" type="sibTrans" cxnId="{745710A8-B29F-406E-A4E7-2657BBB7A811}">
      <dgm:prSet/>
      <dgm:spPr/>
      <dgm:t>
        <a:bodyPr/>
        <a:lstStyle/>
        <a:p>
          <a:endParaRPr lang="en-US"/>
        </a:p>
      </dgm:t>
    </dgm:pt>
    <dgm:pt modelId="{428EAB0A-2F82-6B41-A597-A981CEE3E074}" type="pres">
      <dgm:prSet presAssocID="{5DB23AE8-4089-4931-AD82-562890AEA8F3}" presName="linear" presStyleCnt="0">
        <dgm:presLayoutVars>
          <dgm:animLvl val="lvl"/>
          <dgm:resizeHandles val="exact"/>
        </dgm:presLayoutVars>
      </dgm:prSet>
      <dgm:spPr/>
    </dgm:pt>
    <dgm:pt modelId="{12C0AB39-A649-4947-8549-01417B7C18BE}" type="pres">
      <dgm:prSet presAssocID="{6DAA20FB-5E51-40B3-A72F-3EC79841EB69}" presName="parentText" presStyleLbl="node1" presStyleIdx="0" presStyleCnt="2">
        <dgm:presLayoutVars>
          <dgm:chMax val="0"/>
          <dgm:bulletEnabled val="1"/>
        </dgm:presLayoutVars>
      </dgm:prSet>
      <dgm:spPr/>
    </dgm:pt>
    <dgm:pt modelId="{9268509B-8A16-4D4E-835F-0D77B3FF621D}" type="pres">
      <dgm:prSet presAssocID="{F241E25F-AC21-4DD0-9F62-0F5CBF44378E}" presName="spacer" presStyleCnt="0"/>
      <dgm:spPr/>
    </dgm:pt>
    <dgm:pt modelId="{D06948A9-0E0B-A34E-8602-C764A92A48BE}" type="pres">
      <dgm:prSet presAssocID="{C3B42302-E2A1-4109-8684-7CDB5364975E}" presName="parentText" presStyleLbl="node1" presStyleIdx="1" presStyleCnt="2">
        <dgm:presLayoutVars>
          <dgm:chMax val="0"/>
          <dgm:bulletEnabled val="1"/>
        </dgm:presLayoutVars>
      </dgm:prSet>
      <dgm:spPr/>
    </dgm:pt>
  </dgm:ptLst>
  <dgm:cxnLst>
    <dgm:cxn modelId="{6E419C14-A537-1B46-98B2-28141140771D}" type="presOf" srcId="{6DAA20FB-5E51-40B3-A72F-3EC79841EB69}" destId="{12C0AB39-A649-4947-8549-01417B7C18BE}" srcOrd="0" destOrd="0" presId="urn:microsoft.com/office/officeart/2005/8/layout/vList2"/>
    <dgm:cxn modelId="{9A050A38-D3C4-D04B-B3C7-D47190FF1B0A}" type="presOf" srcId="{5DB23AE8-4089-4931-AD82-562890AEA8F3}" destId="{428EAB0A-2F82-6B41-A597-A981CEE3E074}" srcOrd="0" destOrd="0" presId="urn:microsoft.com/office/officeart/2005/8/layout/vList2"/>
    <dgm:cxn modelId="{745710A8-B29F-406E-A4E7-2657BBB7A811}" srcId="{5DB23AE8-4089-4931-AD82-562890AEA8F3}" destId="{C3B42302-E2A1-4109-8684-7CDB5364975E}" srcOrd="1" destOrd="0" parTransId="{74176C87-6503-4F63-9B29-102FB1F576DF}" sibTransId="{33019E23-48AD-4709-93C5-CEF0943517E8}"/>
    <dgm:cxn modelId="{23D5F5D5-00E5-8C4C-8DC3-942FF077C7BF}" type="presOf" srcId="{C3B42302-E2A1-4109-8684-7CDB5364975E}" destId="{D06948A9-0E0B-A34E-8602-C764A92A48BE}" srcOrd="0" destOrd="0" presId="urn:microsoft.com/office/officeart/2005/8/layout/vList2"/>
    <dgm:cxn modelId="{BBD68EDC-9C3C-4C85-AC0F-026286995C10}" srcId="{5DB23AE8-4089-4931-AD82-562890AEA8F3}" destId="{6DAA20FB-5E51-40B3-A72F-3EC79841EB69}" srcOrd="0" destOrd="0" parTransId="{D251FA6C-6F3E-460A-8197-8EE786680B44}" sibTransId="{F241E25F-AC21-4DD0-9F62-0F5CBF44378E}"/>
    <dgm:cxn modelId="{081BE9E1-5A29-0B46-92C3-98A260189A15}" type="presParOf" srcId="{428EAB0A-2F82-6B41-A597-A981CEE3E074}" destId="{12C0AB39-A649-4947-8549-01417B7C18BE}" srcOrd="0" destOrd="0" presId="urn:microsoft.com/office/officeart/2005/8/layout/vList2"/>
    <dgm:cxn modelId="{04E7D45D-D942-D74A-9EF8-964EC015AD11}" type="presParOf" srcId="{428EAB0A-2F82-6B41-A597-A981CEE3E074}" destId="{9268509B-8A16-4D4E-835F-0D77B3FF621D}" srcOrd="1" destOrd="0" presId="urn:microsoft.com/office/officeart/2005/8/layout/vList2"/>
    <dgm:cxn modelId="{1247C744-4DB9-E944-8CEB-8193A2575F94}" type="presParOf" srcId="{428EAB0A-2F82-6B41-A597-A981CEE3E074}" destId="{D06948A9-0E0B-A34E-8602-C764A92A48BE}"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6596B3-41DC-4406-BC1F-B8DFFA8B6C8A}">
      <dsp:nvSpPr>
        <dsp:cNvPr id="0" name=""/>
        <dsp:cNvSpPr/>
      </dsp:nvSpPr>
      <dsp:spPr>
        <a:xfrm>
          <a:off x="594024" y="222049"/>
          <a:ext cx="1852875" cy="1852875"/>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C769E71-FF7E-4B9B-8FE3-CA7AA4C2FDF1}">
      <dsp:nvSpPr>
        <dsp:cNvPr id="0" name=""/>
        <dsp:cNvSpPr/>
      </dsp:nvSpPr>
      <dsp:spPr>
        <a:xfrm>
          <a:off x="988899" y="616924"/>
          <a:ext cx="1063125" cy="106312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F3E6285A-B077-4424-97CF-5F20FC260D9E}">
      <dsp:nvSpPr>
        <dsp:cNvPr id="0" name=""/>
        <dsp:cNvSpPr/>
      </dsp:nvSpPr>
      <dsp:spPr>
        <a:xfrm>
          <a:off x="1712" y="2652050"/>
          <a:ext cx="30375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200150">
            <a:lnSpc>
              <a:spcPct val="90000"/>
            </a:lnSpc>
            <a:spcBef>
              <a:spcPct val="0"/>
            </a:spcBef>
            <a:spcAft>
              <a:spcPct val="35000"/>
            </a:spcAft>
            <a:buNone/>
            <a:defRPr cap="all"/>
          </a:pPr>
          <a:r>
            <a:rPr lang="en-US" sz="2700" kern="1200"/>
            <a:t>Be original…ish</a:t>
          </a:r>
        </a:p>
      </dsp:txBody>
      <dsp:txXfrm>
        <a:off x="1712" y="2652050"/>
        <a:ext cx="3037500" cy="720000"/>
      </dsp:txXfrm>
    </dsp:sp>
    <dsp:sp modelId="{ED6C8B2D-82E4-4E73-92D7-DD5EC3641E3A}">
      <dsp:nvSpPr>
        <dsp:cNvPr id="0" name=""/>
        <dsp:cNvSpPr/>
      </dsp:nvSpPr>
      <dsp:spPr>
        <a:xfrm>
          <a:off x="4163087" y="222049"/>
          <a:ext cx="1852875" cy="1852875"/>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7419E95-EE80-42D8-9D3D-6FD85EBEC007}">
      <dsp:nvSpPr>
        <dsp:cNvPr id="0" name=""/>
        <dsp:cNvSpPr/>
      </dsp:nvSpPr>
      <dsp:spPr>
        <a:xfrm>
          <a:off x="4557962" y="616924"/>
          <a:ext cx="1063125" cy="106312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7D5AEE3D-5A86-4B0F-A02A-892E47022B67}">
      <dsp:nvSpPr>
        <dsp:cNvPr id="0" name=""/>
        <dsp:cNvSpPr/>
      </dsp:nvSpPr>
      <dsp:spPr>
        <a:xfrm>
          <a:off x="3570775" y="2652050"/>
          <a:ext cx="30375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200150">
            <a:lnSpc>
              <a:spcPct val="90000"/>
            </a:lnSpc>
            <a:spcBef>
              <a:spcPct val="0"/>
            </a:spcBef>
            <a:spcAft>
              <a:spcPct val="35000"/>
            </a:spcAft>
            <a:buNone/>
            <a:defRPr cap="all"/>
          </a:pPr>
          <a:r>
            <a:rPr lang="en-US" sz="2700" kern="1200"/>
            <a:t>Tell us what to expect</a:t>
          </a:r>
        </a:p>
      </dsp:txBody>
      <dsp:txXfrm>
        <a:off x="3570775" y="2652050"/>
        <a:ext cx="3037500" cy="720000"/>
      </dsp:txXfrm>
    </dsp:sp>
    <dsp:sp modelId="{B5265B45-E54F-4384-A6A8-960F20342F80}">
      <dsp:nvSpPr>
        <dsp:cNvPr id="0" name=""/>
        <dsp:cNvSpPr/>
      </dsp:nvSpPr>
      <dsp:spPr>
        <a:xfrm>
          <a:off x="7732150" y="222049"/>
          <a:ext cx="1852875" cy="1852875"/>
        </a:xfrm>
        <a:prstGeom prst="round2DiagRect">
          <a:avLst>
            <a:gd name="adj1" fmla="val 29727"/>
            <a:gd name="adj2" fmla="val 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2A88892-4048-456D-ACE2-AE095FB3A622}">
      <dsp:nvSpPr>
        <dsp:cNvPr id="0" name=""/>
        <dsp:cNvSpPr/>
      </dsp:nvSpPr>
      <dsp:spPr>
        <a:xfrm>
          <a:off x="8127025" y="616924"/>
          <a:ext cx="1063125" cy="106312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F8A4D6C3-EC38-4FDC-8DEE-10FE6D67B96B}">
      <dsp:nvSpPr>
        <dsp:cNvPr id="0" name=""/>
        <dsp:cNvSpPr/>
      </dsp:nvSpPr>
      <dsp:spPr>
        <a:xfrm>
          <a:off x="7139837" y="2652050"/>
          <a:ext cx="30375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200150">
            <a:lnSpc>
              <a:spcPct val="90000"/>
            </a:lnSpc>
            <a:spcBef>
              <a:spcPct val="0"/>
            </a:spcBef>
            <a:spcAft>
              <a:spcPct val="35000"/>
            </a:spcAft>
            <a:buNone/>
            <a:defRPr cap="all"/>
          </a:pPr>
          <a:r>
            <a:rPr lang="en-US" sz="2700" kern="1200"/>
            <a:t>Focus on a narrow topic</a:t>
          </a:r>
        </a:p>
      </dsp:txBody>
      <dsp:txXfrm>
        <a:off x="7139837" y="2652050"/>
        <a:ext cx="3037500" cy="720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90631E-92D1-CA40-A037-E986A1499609}">
      <dsp:nvSpPr>
        <dsp:cNvPr id="0" name=""/>
        <dsp:cNvSpPr/>
      </dsp:nvSpPr>
      <dsp:spPr>
        <a:xfrm>
          <a:off x="0" y="559369"/>
          <a:ext cx="5994400" cy="1380307"/>
        </a:xfrm>
        <a:prstGeom prst="roundRect">
          <a:avLst/>
        </a:prstGeom>
        <a:solidFill>
          <a:schemeClr val="accent2">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a:t>Your paper does not need to break new ground in the discipline</a:t>
          </a:r>
        </a:p>
      </dsp:txBody>
      <dsp:txXfrm>
        <a:off x="67381" y="626750"/>
        <a:ext cx="5859638" cy="1245545"/>
      </dsp:txXfrm>
    </dsp:sp>
    <dsp:sp modelId="{46F520F5-4359-484E-B0F2-B2BF4C5A6218}">
      <dsp:nvSpPr>
        <dsp:cNvPr id="0" name=""/>
        <dsp:cNvSpPr/>
      </dsp:nvSpPr>
      <dsp:spPr>
        <a:xfrm>
          <a:off x="0" y="2014556"/>
          <a:ext cx="5994400" cy="1380307"/>
        </a:xfrm>
        <a:prstGeom prst="roundRect">
          <a:avLst/>
        </a:prstGeom>
        <a:solidFill>
          <a:schemeClr val="accent2">
            <a:hueOff val="3119331"/>
            <a:satOff val="17752"/>
            <a:lumOff val="549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a:t>It should, however, provide an interesting perspective on the topic that the average reader may not have considered</a:t>
          </a:r>
        </a:p>
      </dsp:txBody>
      <dsp:txXfrm>
        <a:off x="67381" y="2081937"/>
        <a:ext cx="5859638" cy="1245545"/>
      </dsp:txXfrm>
    </dsp:sp>
    <dsp:sp modelId="{F67D8ECD-4FF9-E448-B759-0933EC2CF8D7}">
      <dsp:nvSpPr>
        <dsp:cNvPr id="0" name=""/>
        <dsp:cNvSpPr/>
      </dsp:nvSpPr>
      <dsp:spPr>
        <a:xfrm>
          <a:off x="0" y="3469744"/>
          <a:ext cx="5994400" cy="1380307"/>
        </a:xfrm>
        <a:prstGeom prst="roundRect">
          <a:avLst/>
        </a:prstGeom>
        <a:solidFill>
          <a:schemeClr val="accent2">
            <a:hueOff val="6238661"/>
            <a:satOff val="35504"/>
            <a:lumOff val="1098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en-US" sz="2600" kern="1200"/>
            <a:t>Does it pass the “so what?” test?</a:t>
          </a:r>
        </a:p>
      </dsp:txBody>
      <dsp:txXfrm>
        <a:off x="67381" y="3537125"/>
        <a:ext cx="5859638" cy="124554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D596C2-68DC-CE44-9FE4-AA41CDE6A1F5}">
      <dsp:nvSpPr>
        <dsp:cNvPr id="0" name=""/>
        <dsp:cNvSpPr/>
      </dsp:nvSpPr>
      <dsp:spPr>
        <a:xfrm>
          <a:off x="0" y="523560"/>
          <a:ext cx="5994400" cy="2123550"/>
        </a:xfrm>
        <a:prstGeom prst="roundRect">
          <a:avLst/>
        </a:prstGeom>
        <a:solidFill>
          <a:schemeClr val="accent2">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a:lnSpc>
              <a:spcPct val="90000"/>
            </a:lnSpc>
            <a:spcBef>
              <a:spcPct val="0"/>
            </a:spcBef>
            <a:spcAft>
              <a:spcPct val="35000"/>
            </a:spcAft>
            <a:buNone/>
          </a:pPr>
          <a:r>
            <a:rPr lang="en-US" sz="4000" kern="1200"/>
            <a:t>Tell the reader what you position is</a:t>
          </a:r>
        </a:p>
      </dsp:txBody>
      <dsp:txXfrm>
        <a:off x="103663" y="627223"/>
        <a:ext cx="5787074" cy="1916224"/>
      </dsp:txXfrm>
    </dsp:sp>
    <dsp:sp modelId="{F46A21D7-FAF5-7A42-9CA0-942FA1205173}">
      <dsp:nvSpPr>
        <dsp:cNvPr id="0" name=""/>
        <dsp:cNvSpPr/>
      </dsp:nvSpPr>
      <dsp:spPr>
        <a:xfrm>
          <a:off x="0" y="2762310"/>
          <a:ext cx="5994400" cy="2123550"/>
        </a:xfrm>
        <a:prstGeom prst="roundRect">
          <a:avLst/>
        </a:prstGeom>
        <a:solidFill>
          <a:schemeClr val="accent2">
            <a:hueOff val="6238661"/>
            <a:satOff val="35504"/>
            <a:lumOff val="1098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l" defTabSz="1778000">
            <a:lnSpc>
              <a:spcPct val="90000"/>
            </a:lnSpc>
            <a:spcBef>
              <a:spcPct val="0"/>
            </a:spcBef>
            <a:spcAft>
              <a:spcPct val="35000"/>
            </a:spcAft>
            <a:buNone/>
          </a:pPr>
          <a:r>
            <a:rPr lang="en-US" sz="4000" kern="1200"/>
            <a:t>Why do you believe this? Suggest what kind of evidence you will be using</a:t>
          </a:r>
        </a:p>
      </dsp:txBody>
      <dsp:txXfrm>
        <a:off x="103663" y="2865973"/>
        <a:ext cx="5787074" cy="191622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C0AB39-A649-4947-8549-01417B7C18BE}">
      <dsp:nvSpPr>
        <dsp:cNvPr id="0" name=""/>
        <dsp:cNvSpPr/>
      </dsp:nvSpPr>
      <dsp:spPr>
        <a:xfrm>
          <a:off x="0" y="2010"/>
          <a:ext cx="5994400" cy="2646540"/>
        </a:xfrm>
        <a:prstGeom prst="roundRect">
          <a:avLst/>
        </a:prstGeom>
        <a:solidFill>
          <a:schemeClr val="accent2">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l" defTabSz="1733550">
            <a:lnSpc>
              <a:spcPct val="90000"/>
            </a:lnSpc>
            <a:spcBef>
              <a:spcPct val="0"/>
            </a:spcBef>
            <a:spcAft>
              <a:spcPct val="35000"/>
            </a:spcAft>
            <a:buNone/>
          </a:pPr>
          <a:r>
            <a:rPr lang="en-US" sz="3900" kern="1200"/>
            <a:t>Choose a topic that is narrow enough to allow you to go into sufficient analytical detail</a:t>
          </a:r>
        </a:p>
      </dsp:txBody>
      <dsp:txXfrm>
        <a:off x="129193" y="131203"/>
        <a:ext cx="5736014" cy="2388154"/>
      </dsp:txXfrm>
    </dsp:sp>
    <dsp:sp modelId="{D06948A9-0E0B-A34E-8602-C764A92A48BE}">
      <dsp:nvSpPr>
        <dsp:cNvPr id="0" name=""/>
        <dsp:cNvSpPr/>
      </dsp:nvSpPr>
      <dsp:spPr>
        <a:xfrm>
          <a:off x="0" y="2760870"/>
          <a:ext cx="5994400" cy="2646540"/>
        </a:xfrm>
        <a:prstGeom prst="roundRect">
          <a:avLst/>
        </a:prstGeom>
        <a:solidFill>
          <a:schemeClr val="accent2">
            <a:hueOff val="6238661"/>
            <a:satOff val="35504"/>
            <a:lumOff val="1098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l" defTabSz="1733550">
            <a:lnSpc>
              <a:spcPct val="90000"/>
            </a:lnSpc>
            <a:spcBef>
              <a:spcPct val="0"/>
            </a:spcBef>
            <a:spcAft>
              <a:spcPct val="35000"/>
            </a:spcAft>
            <a:buNone/>
          </a:pPr>
          <a:r>
            <a:rPr lang="en-US" sz="3900" kern="1200"/>
            <a:t>Don’t write a 3-part thesis statement</a:t>
          </a:r>
        </a:p>
      </dsp:txBody>
      <dsp:txXfrm>
        <a:off x="129193" y="2890063"/>
        <a:ext cx="5736014" cy="2388154"/>
      </dsp:txXfrm>
    </dsp:sp>
  </dsp:spTree>
</dsp:drawing>
</file>

<file path=ppt/diagrams/layout1.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GB"/>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9334D819-9F07-4261-B09B-9E467E5D9002}" type="datetimeFigureOut">
              <a:rPr lang="en-US" dirty="0"/>
              <a:pPr/>
              <a:t>2/24/21</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2/24/21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2/24/21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2/24/21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GB"/>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9334D819-9F07-4261-B09B-9E467E5D9002}" type="datetimeFigureOut">
              <a:rPr lang="en-US" dirty="0"/>
              <a:pPr/>
              <a:t>2/24/21</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9334D819-9F07-4261-B09B-9E467E5D9002}" type="datetimeFigureOut">
              <a:rPr lang="en-US" dirty="0"/>
              <a:t>2/24/21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GB"/>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9334D819-9F07-4261-B09B-9E467E5D9002}" type="datetimeFigureOut">
              <a:rPr lang="en-US" dirty="0"/>
              <a:t>2/24/21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9334D819-9F07-4261-B09B-9E467E5D9002}" type="datetimeFigureOut">
              <a:rPr lang="en-US" dirty="0"/>
              <a:t>2/24/21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34D819-9F07-4261-B09B-9E467E5D9002}" type="datetimeFigureOut">
              <a:rPr lang="en-US" dirty="0"/>
              <a:t>2/24/21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GB"/>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9334D819-9F07-4261-B09B-9E467E5D9002}" type="datetimeFigureOut">
              <a:rPr lang="en-US" dirty="0"/>
              <a:t>2/24/21</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t>‹#›</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GB"/>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9334D819-9F07-4261-B09B-9E467E5D9002}" type="datetimeFigureOut">
              <a:rPr lang="en-US" dirty="0"/>
              <a:t>2/24/21</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9334D819-9F07-4261-B09B-9E467E5D9002}" type="datetimeFigureOut">
              <a:rPr lang="en-US" dirty="0"/>
              <a:pPr/>
              <a:t>2/24/21</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0B3299-B8E9-E549-A775-5946E06A5A8D}"/>
              </a:ext>
            </a:extLst>
          </p:cNvPr>
          <p:cNvSpPr>
            <a:spLocks noGrp="1"/>
          </p:cNvSpPr>
          <p:nvPr>
            <p:ph type="ctrTitle"/>
          </p:nvPr>
        </p:nvSpPr>
        <p:spPr/>
        <p:txBody>
          <a:bodyPr/>
          <a:lstStyle/>
          <a:p>
            <a:r>
              <a:rPr lang="en-US" dirty="0"/>
              <a:t>Thesis statements</a:t>
            </a:r>
          </a:p>
        </p:txBody>
      </p:sp>
      <p:sp>
        <p:nvSpPr>
          <p:cNvPr id="3" name="Subtitle 2">
            <a:extLst>
              <a:ext uri="{FF2B5EF4-FFF2-40B4-BE49-F238E27FC236}">
                <a16:creationId xmlns:a16="http://schemas.microsoft.com/office/drawing/2014/main" id="{7E0051EA-16E8-EE43-8B27-9A2CFE5094F2}"/>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6336978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0A7D14-7B67-4022-A8BE-1CCD4A0F1B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D8CB6B99-9036-2B46-962B-23E2BE28B20A}"/>
              </a:ext>
            </a:extLst>
          </p:cNvPr>
          <p:cNvSpPr>
            <a:spLocks noGrp="1"/>
          </p:cNvSpPr>
          <p:nvPr>
            <p:ph type="title"/>
          </p:nvPr>
        </p:nvSpPr>
        <p:spPr>
          <a:xfrm>
            <a:off x="1251678" y="382385"/>
            <a:ext cx="10178322" cy="1492132"/>
          </a:xfrm>
        </p:spPr>
        <p:txBody>
          <a:bodyPr anchor="ctr">
            <a:normAutofit/>
          </a:bodyPr>
          <a:lstStyle/>
          <a:p>
            <a:r>
              <a:rPr lang="en-US" dirty="0"/>
              <a:t>A thesis statement should…</a:t>
            </a:r>
          </a:p>
        </p:txBody>
      </p:sp>
      <p:sp>
        <p:nvSpPr>
          <p:cNvPr id="11" name="Freeform 6">
            <a:extLst>
              <a:ext uri="{FF2B5EF4-FFF2-40B4-BE49-F238E27FC236}">
                <a16:creationId xmlns:a16="http://schemas.microsoft.com/office/drawing/2014/main" id="{AB09A9E8-BF27-4613-A775-071F082083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1"/>
          </a:solidFill>
          <a:ln w="0">
            <a:noFill/>
            <a:prstDash val="solid"/>
            <a:round/>
            <a:headEnd/>
            <a:tailEnd/>
          </a:ln>
        </p:spPr>
      </p:sp>
      <p:sp>
        <p:nvSpPr>
          <p:cNvPr id="13" name="Rectangle 12">
            <a:extLst>
              <a:ext uri="{FF2B5EF4-FFF2-40B4-BE49-F238E27FC236}">
                <a16:creationId xmlns:a16="http://schemas.microsoft.com/office/drawing/2014/main" id="{C3AFE299-6F79-44AF-9A77-2DC2DC1F84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 name="Content Placeholder 2">
            <a:extLst>
              <a:ext uri="{FF2B5EF4-FFF2-40B4-BE49-F238E27FC236}">
                <a16:creationId xmlns:a16="http://schemas.microsoft.com/office/drawing/2014/main" id="{4B887DB7-5CA4-4319-B2C7-2FE99C6BF3DB}"/>
              </a:ext>
            </a:extLst>
          </p:cNvPr>
          <p:cNvGraphicFramePr>
            <a:graphicFrameLocks noGrp="1"/>
          </p:cNvGraphicFramePr>
          <p:nvPr>
            <p:ph idx="1"/>
            <p:extLst>
              <p:ext uri="{D42A27DB-BD31-4B8C-83A1-F6EECF244321}">
                <p14:modId xmlns:p14="http://schemas.microsoft.com/office/powerpoint/2010/main" val="2125921496"/>
              </p:ext>
            </p:extLst>
          </p:nvPr>
        </p:nvGraphicFramePr>
        <p:xfrm>
          <a:off x="1250950" y="2286000"/>
          <a:ext cx="10179050" cy="35941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301805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929810-614D-654B-81CB-50192A10DC7A}"/>
              </a:ext>
            </a:extLst>
          </p:cNvPr>
          <p:cNvSpPr>
            <a:spLocks noGrp="1"/>
          </p:cNvSpPr>
          <p:nvPr>
            <p:ph type="title"/>
          </p:nvPr>
        </p:nvSpPr>
        <p:spPr>
          <a:xfrm>
            <a:off x="1251679" y="645106"/>
            <a:ext cx="3384329" cy="5421435"/>
          </a:xfrm>
        </p:spPr>
        <p:txBody>
          <a:bodyPr anchor="ctr">
            <a:normAutofit/>
          </a:bodyPr>
          <a:lstStyle/>
          <a:p>
            <a:r>
              <a:rPr lang="en-US" sz="4000"/>
              <a:t>originality</a:t>
            </a:r>
          </a:p>
        </p:txBody>
      </p:sp>
      <p:graphicFrame>
        <p:nvGraphicFramePr>
          <p:cNvPr id="5" name="Content Placeholder 2">
            <a:extLst>
              <a:ext uri="{FF2B5EF4-FFF2-40B4-BE49-F238E27FC236}">
                <a16:creationId xmlns:a16="http://schemas.microsoft.com/office/drawing/2014/main" id="{6062AC6D-BD5B-42F5-99E3-516E30838954}"/>
              </a:ext>
            </a:extLst>
          </p:cNvPr>
          <p:cNvGraphicFramePr>
            <a:graphicFrameLocks noGrp="1"/>
          </p:cNvGraphicFramePr>
          <p:nvPr>
            <p:ph idx="1"/>
            <p:extLst>
              <p:ext uri="{D42A27DB-BD31-4B8C-83A1-F6EECF244321}">
                <p14:modId xmlns:p14="http://schemas.microsoft.com/office/powerpoint/2010/main" val="866752528"/>
              </p:ext>
            </p:extLst>
          </p:nvPr>
        </p:nvGraphicFramePr>
        <p:xfrm>
          <a:off x="5280025" y="644525"/>
          <a:ext cx="5994400" cy="54094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524594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0C319-BF4A-6E4E-A77E-A6F126C5D641}"/>
              </a:ext>
            </a:extLst>
          </p:cNvPr>
          <p:cNvSpPr>
            <a:spLocks noGrp="1"/>
          </p:cNvSpPr>
          <p:nvPr>
            <p:ph type="title"/>
          </p:nvPr>
        </p:nvSpPr>
        <p:spPr>
          <a:xfrm>
            <a:off x="1251679" y="645106"/>
            <a:ext cx="3384329" cy="5421435"/>
          </a:xfrm>
        </p:spPr>
        <p:txBody>
          <a:bodyPr anchor="ctr">
            <a:normAutofit/>
          </a:bodyPr>
          <a:lstStyle/>
          <a:p>
            <a:r>
              <a:rPr lang="en-US" sz="4000"/>
              <a:t>Setting expectations</a:t>
            </a:r>
          </a:p>
        </p:txBody>
      </p:sp>
      <p:graphicFrame>
        <p:nvGraphicFramePr>
          <p:cNvPr id="5" name="Content Placeholder 2">
            <a:extLst>
              <a:ext uri="{FF2B5EF4-FFF2-40B4-BE49-F238E27FC236}">
                <a16:creationId xmlns:a16="http://schemas.microsoft.com/office/drawing/2014/main" id="{0F0CCC38-496F-4B0C-8332-453F30845C9F}"/>
              </a:ext>
            </a:extLst>
          </p:cNvPr>
          <p:cNvGraphicFramePr>
            <a:graphicFrameLocks noGrp="1"/>
          </p:cNvGraphicFramePr>
          <p:nvPr>
            <p:ph idx="1"/>
            <p:extLst>
              <p:ext uri="{D42A27DB-BD31-4B8C-83A1-F6EECF244321}">
                <p14:modId xmlns:p14="http://schemas.microsoft.com/office/powerpoint/2010/main" val="4018445025"/>
              </p:ext>
            </p:extLst>
          </p:nvPr>
        </p:nvGraphicFramePr>
        <p:xfrm>
          <a:off x="5280025" y="644525"/>
          <a:ext cx="5994400" cy="54094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165900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A80CD0-7000-A242-B0D7-D1C06D659AA8}"/>
              </a:ext>
            </a:extLst>
          </p:cNvPr>
          <p:cNvSpPr>
            <a:spLocks noGrp="1"/>
          </p:cNvSpPr>
          <p:nvPr>
            <p:ph type="title"/>
          </p:nvPr>
        </p:nvSpPr>
        <p:spPr>
          <a:xfrm>
            <a:off x="1251679" y="645106"/>
            <a:ext cx="3384329" cy="5421435"/>
          </a:xfrm>
        </p:spPr>
        <p:txBody>
          <a:bodyPr anchor="ctr">
            <a:normAutofit/>
          </a:bodyPr>
          <a:lstStyle/>
          <a:p>
            <a:r>
              <a:rPr lang="en-US" sz="4000"/>
              <a:t>focus</a:t>
            </a:r>
          </a:p>
        </p:txBody>
      </p:sp>
      <p:graphicFrame>
        <p:nvGraphicFramePr>
          <p:cNvPr id="5" name="Content Placeholder 2">
            <a:extLst>
              <a:ext uri="{FF2B5EF4-FFF2-40B4-BE49-F238E27FC236}">
                <a16:creationId xmlns:a16="http://schemas.microsoft.com/office/drawing/2014/main" id="{63F5A16B-9C9E-46FE-B642-F4E8D77C9B1D}"/>
              </a:ext>
            </a:extLst>
          </p:cNvPr>
          <p:cNvGraphicFramePr>
            <a:graphicFrameLocks noGrp="1"/>
          </p:cNvGraphicFramePr>
          <p:nvPr>
            <p:ph idx="1"/>
            <p:extLst>
              <p:ext uri="{D42A27DB-BD31-4B8C-83A1-F6EECF244321}">
                <p14:modId xmlns:p14="http://schemas.microsoft.com/office/powerpoint/2010/main" val="1517737165"/>
              </p:ext>
            </p:extLst>
          </p:nvPr>
        </p:nvGraphicFramePr>
        <p:xfrm>
          <a:off x="5280025" y="644525"/>
          <a:ext cx="5994400" cy="54094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83260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FC012A5-170D-4B0F-A916-A8EE2C6CE9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7F40654-5E8C-468A-9596-50927AF198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34598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9DD50B4-9508-8941-9E6D-F277508A8969}"/>
              </a:ext>
            </a:extLst>
          </p:cNvPr>
          <p:cNvSpPr>
            <a:spLocks noGrp="1"/>
          </p:cNvSpPr>
          <p:nvPr>
            <p:ph type="title"/>
          </p:nvPr>
        </p:nvSpPr>
        <p:spPr>
          <a:xfrm>
            <a:off x="965201" y="1354945"/>
            <a:ext cx="2059048" cy="4148110"/>
          </a:xfrm>
        </p:spPr>
        <p:txBody>
          <a:bodyPr anchor="ctr">
            <a:normAutofit/>
          </a:bodyPr>
          <a:lstStyle/>
          <a:p>
            <a:r>
              <a:rPr lang="en-US" sz="2800">
                <a:solidFill>
                  <a:srgbClr val="2A1A00"/>
                </a:solidFill>
              </a:rPr>
              <a:t>How not to write a thesis statement</a:t>
            </a:r>
          </a:p>
        </p:txBody>
      </p:sp>
      <p:sp>
        <p:nvSpPr>
          <p:cNvPr id="12" name="Rectangle 11">
            <a:extLst>
              <a:ext uri="{FF2B5EF4-FFF2-40B4-BE49-F238E27FC236}">
                <a16:creationId xmlns:a16="http://schemas.microsoft.com/office/drawing/2014/main" id="{50B1BD4A-8DE6-4266-9C27-59260F938E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43467" cy="6858000"/>
          </a:xfrm>
          <a:prstGeom prst="rect">
            <a:avLst/>
          </a:prstGeom>
          <a:solidFill>
            <a:schemeClr val="accent1">
              <a:lumMod val="75000"/>
            </a:schemeClr>
          </a:solidFill>
          <a:ln>
            <a:noFill/>
          </a:ln>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3" name="Content Placeholder 2">
            <a:extLst>
              <a:ext uri="{FF2B5EF4-FFF2-40B4-BE49-F238E27FC236}">
                <a16:creationId xmlns:a16="http://schemas.microsoft.com/office/drawing/2014/main" id="{00DF8F3C-7DFD-E748-A931-9BC798798E6C}"/>
              </a:ext>
            </a:extLst>
          </p:cNvPr>
          <p:cNvSpPr>
            <a:spLocks noGrp="1"/>
          </p:cNvSpPr>
          <p:nvPr>
            <p:ph idx="1"/>
          </p:nvPr>
        </p:nvSpPr>
        <p:spPr>
          <a:xfrm>
            <a:off x="3828580" y="1354945"/>
            <a:ext cx="7601419" cy="4148110"/>
          </a:xfrm>
        </p:spPr>
        <p:txBody>
          <a:bodyPr anchor="ctr">
            <a:normAutofit/>
          </a:bodyPr>
          <a:lstStyle/>
          <a:p>
            <a:pPr marL="0" indent="0">
              <a:buNone/>
            </a:pPr>
            <a:r>
              <a:rPr lang="en-US" dirty="0"/>
              <a:t>“</a:t>
            </a:r>
            <a:r>
              <a:rPr lang="en-US" i="1" dirty="0"/>
              <a:t>Convenience Store Woman </a:t>
            </a:r>
            <a:r>
              <a:rPr lang="en-US" dirty="0"/>
              <a:t>uses lots of different techniques to show how Keiko experiences her difference from the social norm.”</a:t>
            </a:r>
          </a:p>
          <a:p>
            <a:pPr marL="0" indent="0">
              <a:buNone/>
            </a:pPr>
            <a:endParaRPr lang="en-US" dirty="0"/>
          </a:p>
          <a:p>
            <a:pPr marL="0" indent="0">
              <a:buNone/>
            </a:pPr>
            <a:r>
              <a:rPr lang="en-US" dirty="0"/>
              <a:t>“</a:t>
            </a:r>
            <a:r>
              <a:rPr lang="en-US" i="1" dirty="0"/>
              <a:t>Fun Home </a:t>
            </a:r>
            <a:r>
              <a:rPr lang="en-US" dirty="0"/>
              <a:t>portrays the generational differences between Alison and her father by using mythological references, page layout and black and white color blocks.”</a:t>
            </a:r>
          </a:p>
          <a:p>
            <a:pPr marL="0" indent="0">
              <a:buNone/>
            </a:pPr>
            <a:endParaRPr lang="en-US" dirty="0"/>
          </a:p>
          <a:p>
            <a:pPr marL="0" indent="0">
              <a:buNone/>
            </a:pPr>
            <a:r>
              <a:rPr lang="en-US" dirty="0"/>
              <a:t>“</a:t>
            </a:r>
            <a:r>
              <a:rPr lang="en-US" i="1" dirty="0"/>
              <a:t>Normal People </a:t>
            </a:r>
            <a:r>
              <a:rPr lang="en-US" dirty="0"/>
              <a:t>demonstrates the effects of social alienation through music and sound effects.”</a:t>
            </a:r>
          </a:p>
        </p:txBody>
      </p:sp>
    </p:spTree>
    <p:extLst>
      <p:ext uri="{BB962C8B-B14F-4D97-AF65-F5344CB8AC3E}">
        <p14:creationId xmlns:p14="http://schemas.microsoft.com/office/powerpoint/2010/main" val="993987963"/>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DD50B4-9508-8941-9E6D-F277508A8969}"/>
              </a:ext>
            </a:extLst>
          </p:cNvPr>
          <p:cNvSpPr>
            <a:spLocks noGrp="1"/>
          </p:cNvSpPr>
          <p:nvPr>
            <p:ph type="title"/>
          </p:nvPr>
        </p:nvSpPr>
        <p:spPr/>
        <p:txBody>
          <a:bodyPr anchor="ctr">
            <a:normAutofit/>
          </a:bodyPr>
          <a:lstStyle/>
          <a:p>
            <a:r>
              <a:rPr lang="en-US" sz="2800" dirty="0">
                <a:solidFill>
                  <a:schemeClr val="accent1"/>
                </a:solidFill>
              </a:rPr>
              <a:t>How to rewrite a thesis </a:t>
            </a:r>
            <a:r>
              <a:rPr lang="en-US" sz="2800" dirty="0" err="1">
                <a:solidFill>
                  <a:schemeClr val="accent1"/>
                </a:solidFill>
              </a:rPr>
              <a:t>statment</a:t>
            </a:r>
            <a:endParaRPr lang="en-US" sz="2800" dirty="0">
              <a:solidFill>
                <a:schemeClr val="accent1"/>
              </a:solidFill>
            </a:endParaRPr>
          </a:p>
        </p:txBody>
      </p:sp>
      <p:sp>
        <p:nvSpPr>
          <p:cNvPr id="3" name="Content Placeholder 2">
            <a:extLst>
              <a:ext uri="{FF2B5EF4-FFF2-40B4-BE49-F238E27FC236}">
                <a16:creationId xmlns:a16="http://schemas.microsoft.com/office/drawing/2014/main" id="{00DF8F3C-7DFD-E748-A931-9BC798798E6C}"/>
              </a:ext>
            </a:extLst>
          </p:cNvPr>
          <p:cNvSpPr>
            <a:spLocks noGrp="1"/>
          </p:cNvSpPr>
          <p:nvPr>
            <p:ph sz="half" idx="1"/>
          </p:nvPr>
        </p:nvSpPr>
        <p:spPr/>
        <p:txBody>
          <a:bodyPr anchor="ctr">
            <a:normAutofit fontScale="77500" lnSpcReduction="20000"/>
          </a:bodyPr>
          <a:lstStyle/>
          <a:p>
            <a:pPr marL="0" indent="0">
              <a:buNone/>
            </a:pPr>
            <a:r>
              <a:rPr lang="en-US" dirty="0"/>
              <a:t>“</a:t>
            </a:r>
            <a:r>
              <a:rPr lang="en-US" i="1" dirty="0"/>
              <a:t>Convenience Store Woman </a:t>
            </a:r>
            <a:r>
              <a:rPr lang="en-US" dirty="0"/>
              <a:t>uses lots of different techniques to show how Keiko experiences her difference from the social norm.”</a:t>
            </a:r>
          </a:p>
          <a:p>
            <a:pPr marL="0" indent="0">
              <a:buNone/>
            </a:pPr>
            <a:endParaRPr lang="en-US" dirty="0"/>
          </a:p>
          <a:p>
            <a:pPr marL="0" indent="0">
              <a:buNone/>
            </a:pPr>
            <a:r>
              <a:rPr lang="en-US" dirty="0"/>
              <a:t>“</a:t>
            </a:r>
            <a:r>
              <a:rPr lang="en-US" i="1" dirty="0"/>
              <a:t>Fun Home </a:t>
            </a:r>
            <a:r>
              <a:rPr lang="en-US" dirty="0"/>
              <a:t>portrays the generational differences between Alison and her father by using mythological references, page layout and black and white color blocks.”</a:t>
            </a:r>
          </a:p>
          <a:p>
            <a:pPr marL="0" indent="0">
              <a:buNone/>
            </a:pPr>
            <a:endParaRPr lang="en-US" dirty="0"/>
          </a:p>
          <a:p>
            <a:pPr marL="0" indent="0">
              <a:buNone/>
            </a:pPr>
            <a:r>
              <a:rPr lang="en-US" dirty="0"/>
              <a:t>“</a:t>
            </a:r>
            <a:r>
              <a:rPr lang="en-US" i="1" dirty="0"/>
              <a:t>Normal People </a:t>
            </a:r>
            <a:r>
              <a:rPr lang="en-US" dirty="0"/>
              <a:t>demonstrates the effects of social alienation through music and sound effects.”</a:t>
            </a:r>
          </a:p>
        </p:txBody>
      </p:sp>
      <p:sp>
        <p:nvSpPr>
          <p:cNvPr id="4" name="Content Placeholder 3">
            <a:extLst>
              <a:ext uri="{FF2B5EF4-FFF2-40B4-BE49-F238E27FC236}">
                <a16:creationId xmlns:a16="http://schemas.microsoft.com/office/drawing/2014/main" id="{9A59EDBF-284C-F045-8556-CBEF547233F5}"/>
              </a:ext>
            </a:extLst>
          </p:cNvPr>
          <p:cNvSpPr>
            <a:spLocks noGrp="1"/>
          </p:cNvSpPr>
          <p:nvPr>
            <p:ph sz="half" idx="2"/>
          </p:nvPr>
        </p:nvSpPr>
        <p:spPr/>
        <p:txBody>
          <a:bodyPr>
            <a:normAutofit fontScale="77500" lnSpcReduction="20000"/>
          </a:bodyPr>
          <a:lstStyle/>
          <a:p>
            <a:pPr marL="0" indent="0">
              <a:buNone/>
            </a:pPr>
            <a:r>
              <a:rPr lang="en-US" dirty="0"/>
              <a:t>“</a:t>
            </a:r>
            <a:r>
              <a:rPr lang="en-US" i="1" dirty="0"/>
              <a:t>Convenience Store Woman </a:t>
            </a:r>
            <a:r>
              <a:rPr lang="en-US" dirty="0"/>
              <a:t>uses uneven sentence rhythms and onomatopoeic sound effects to show the dissonance between Keiko’s cognitive experience and that of other characters.”</a:t>
            </a:r>
          </a:p>
          <a:p>
            <a:pPr marL="0" indent="0">
              <a:buNone/>
            </a:pPr>
            <a:endParaRPr lang="en-US" dirty="0"/>
          </a:p>
          <a:p>
            <a:pPr marL="0" indent="0">
              <a:buNone/>
            </a:pPr>
            <a:r>
              <a:rPr lang="en-US" dirty="0"/>
              <a:t>“</a:t>
            </a:r>
            <a:r>
              <a:rPr lang="en-US" i="1" dirty="0"/>
              <a:t>Fun Home </a:t>
            </a:r>
            <a:r>
              <a:rPr lang="en-US" dirty="0"/>
              <a:t>appeals to the universality of generational differences by using mythological references to describe the relationship between Alison and her father.”</a:t>
            </a:r>
          </a:p>
          <a:p>
            <a:pPr marL="0" indent="0">
              <a:buNone/>
            </a:pPr>
            <a:endParaRPr lang="en-US" dirty="0"/>
          </a:p>
          <a:p>
            <a:pPr marL="0" indent="0">
              <a:buNone/>
            </a:pPr>
            <a:r>
              <a:rPr lang="en-US" dirty="0"/>
              <a:t>“</a:t>
            </a:r>
            <a:r>
              <a:rPr lang="en-US" i="1" dirty="0"/>
              <a:t>Normal People </a:t>
            </a:r>
            <a:r>
              <a:rPr lang="en-US" dirty="0"/>
              <a:t>encourages the viewer to empathize with people who are different by demonstrating the effects of social alienation through music and sound effects.”</a:t>
            </a:r>
          </a:p>
          <a:p>
            <a:endParaRPr lang="en-US" dirty="0"/>
          </a:p>
        </p:txBody>
      </p:sp>
    </p:spTree>
    <p:extLst>
      <p:ext uri="{BB962C8B-B14F-4D97-AF65-F5344CB8AC3E}">
        <p14:creationId xmlns:p14="http://schemas.microsoft.com/office/powerpoint/2010/main" val="1754037576"/>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DD50B4-9508-8941-9E6D-F277508A8969}"/>
              </a:ext>
            </a:extLst>
          </p:cNvPr>
          <p:cNvSpPr>
            <a:spLocks noGrp="1"/>
          </p:cNvSpPr>
          <p:nvPr>
            <p:ph type="title"/>
          </p:nvPr>
        </p:nvSpPr>
        <p:spPr/>
        <p:txBody>
          <a:bodyPr anchor="ctr">
            <a:normAutofit/>
          </a:bodyPr>
          <a:lstStyle/>
          <a:p>
            <a:r>
              <a:rPr lang="en-US" sz="2800" dirty="0">
                <a:solidFill>
                  <a:schemeClr val="accent1"/>
                </a:solidFill>
              </a:rPr>
              <a:t>Keep rewriting…</a:t>
            </a:r>
          </a:p>
        </p:txBody>
      </p:sp>
      <p:sp>
        <p:nvSpPr>
          <p:cNvPr id="3" name="Content Placeholder 2">
            <a:extLst>
              <a:ext uri="{FF2B5EF4-FFF2-40B4-BE49-F238E27FC236}">
                <a16:creationId xmlns:a16="http://schemas.microsoft.com/office/drawing/2014/main" id="{00DF8F3C-7DFD-E748-A931-9BC798798E6C}"/>
              </a:ext>
            </a:extLst>
          </p:cNvPr>
          <p:cNvSpPr>
            <a:spLocks noGrp="1"/>
          </p:cNvSpPr>
          <p:nvPr>
            <p:ph sz="half" idx="1"/>
          </p:nvPr>
        </p:nvSpPr>
        <p:spPr/>
        <p:txBody>
          <a:bodyPr anchor="ctr">
            <a:normAutofit fontScale="70000" lnSpcReduction="20000"/>
          </a:bodyPr>
          <a:lstStyle/>
          <a:p>
            <a:pPr marL="0" indent="0">
              <a:buNone/>
            </a:pPr>
            <a:r>
              <a:rPr lang="en-US" dirty="0"/>
              <a:t>“</a:t>
            </a:r>
            <a:r>
              <a:rPr lang="en-US" i="1" dirty="0"/>
              <a:t>Convenience Store Woman </a:t>
            </a:r>
            <a:r>
              <a:rPr lang="en-US" dirty="0"/>
              <a:t>uses uneven sentence rhythms and onomatopoeic sound effects to show the dissonance between Keiko’s cognitive experience and that of other characters.”</a:t>
            </a:r>
          </a:p>
          <a:p>
            <a:pPr marL="0" indent="0">
              <a:buNone/>
            </a:pPr>
            <a:endParaRPr lang="en-US" dirty="0"/>
          </a:p>
          <a:p>
            <a:pPr marL="0" indent="0">
              <a:buNone/>
            </a:pPr>
            <a:r>
              <a:rPr lang="en-US" dirty="0"/>
              <a:t>“</a:t>
            </a:r>
            <a:r>
              <a:rPr lang="en-US" i="1" dirty="0"/>
              <a:t>Fun Home </a:t>
            </a:r>
            <a:r>
              <a:rPr lang="en-US" dirty="0"/>
              <a:t>appeals to the universality of generational differences by using mythological references to describe the relationship between Alison and her father.”</a:t>
            </a:r>
          </a:p>
          <a:p>
            <a:pPr marL="0" indent="0">
              <a:buNone/>
            </a:pPr>
            <a:endParaRPr lang="en-US" dirty="0"/>
          </a:p>
          <a:p>
            <a:pPr marL="0" indent="0">
              <a:buNone/>
            </a:pPr>
            <a:r>
              <a:rPr lang="en-US" dirty="0"/>
              <a:t>“</a:t>
            </a:r>
            <a:r>
              <a:rPr lang="en-US" i="1" dirty="0"/>
              <a:t>Normal People </a:t>
            </a:r>
            <a:r>
              <a:rPr lang="en-US" dirty="0"/>
              <a:t>encourages the viewer to empathize with people who are different by demonstrating the effects of social alienation through music and sound effects.”</a:t>
            </a:r>
          </a:p>
        </p:txBody>
      </p:sp>
      <p:sp>
        <p:nvSpPr>
          <p:cNvPr id="4" name="Content Placeholder 3">
            <a:extLst>
              <a:ext uri="{FF2B5EF4-FFF2-40B4-BE49-F238E27FC236}">
                <a16:creationId xmlns:a16="http://schemas.microsoft.com/office/drawing/2014/main" id="{9A59EDBF-284C-F045-8556-CBEF547233F5}"/>
              </a:ext>
            </a:extLst>
          </p:cNvPr>
          <p:cNvSpPr>
            <a:spLocks noGrp="1"/>
          </p:cNvSpPr>
          <p:nvPr>
            <p:ph sz="half" idx="2"/>
          </p:nvPr>
        </p:nvSpPr>
        <p:spPr/>
        <p:txBody>
          <a:bodyPr>
            <a:normAutofit fontScale="70000" lnSpcReduction="20000"/>
          </a:bodyPr>
          <a:lstStyle/>
          <a:p>
            <a:pPr marL="0" indent="0">
              <a:buNone/>
            </a:pPr>
            <a:r>
              <a:rPr lang="en-US" dirty="0"/>
              <a:t>“</a:t>
            </a:r>
            <a:r>
              <a:rPr lang="en-US" i="1" dirty="0"/>
              <a:t>Convenience Store Woman </a:t>
            </a:r>
            <a:r>
              <a:rPr lang="en-US" dirty="0"/>
              <a:t>forces the reader to inhabit Keiko’s mind, using uneven sentence rhythms and onomatopoeic sound effects to show the fear and alienation caused by the dissonance between Keiko’s cognitive experience and that of other characters.”</a:t>
            </a:r>
          </a:p>
          <a:p>
            <a:pPr marL="0" indent="0">
              <a:buNone/>
            </a:pPr>
            <a:endParaRPr lang="en-US" dirty="0"/>
          </a:p>
          <a:p>
            <a:pPr marL="0" indent="0">
              <a:buNone/>
            </a:pPr>
            <a:r>
              <a:rPr lang="en-US" dirty="0"/>
              <a:t>“In </a:t>
            </a:r>
            <a:r>
              <a:rPr lang="en-US" i="1" dirty="0"/>
              <a:t>Fun Home, </a:t>
            </a:r>
            <a:r>
              <a:rPr lang="en-US" dirty="0"/>
              <a:t>Bechdel plays down the “weirdness” of her relationship with her father by</a:t>
            </a:r>
            <a:r>
              <a:rPr lang="en-US" i="1" dirty="0"/>
              <a:t> </a:t>
            </a:r>
            <a:r>
              <a:rPr lang="en-US" dirty="0"/>
              <a:t>appealing to the universality of generational differences with mythological references.”</a:t>
            </a:r>
          </a:p>
          <a:p>
            <a:pPr marL="0" indent="0">
              <a:buNone/>
            </a:pPr>
            <a:endParaRPr lang="en-US" dirty="0"/>
          </a:p>
          <a:p>
            <a:pPr marL="0" indent="0">
              <a:buNone/>
            </a:pPr>
            <a:r>
              <a:rPr lang="en-US" dirty="0"/>
              <a:t>“</a:t>
            </a:r>
            <a:r>
              <a:rPr lang="en-US" i="1" dirty="0"/>
              <a:t>Normal People </a:t>
            </a:r>
            <a:r>
              <a:rPr lang="en-US" dirty="0"/>
              <a:t>encourages the viewer to empathetically experience Marianne’s social alienation as a ‘punishment’ for nonconformity by reproducing its effects through music and sound effects.”</a:t>
            </a:r>
          </a:p>
          <a:p>
            <a:endParaRPr lang="en-US" dirty="0"/>
          </a:p>
        </p:txBody>
      </p:sp>
    </p:spTree>
    <p:extLst>
      <p:ext uri="{BB962C8B-B14F-4D97-AF65-F5344CB8AC3E}">
        <p14:creationId xmlns:p14="http://schemas.microsoft.com/office/powerpoint/2010/main" val="2588247257"/>
      </p:ext>
    </p:extLst>
  </p:cSld>
  <p:clrMapOvr>
    <a:overrideClrMapping bg1="dk1" tx1="lt1" bg2="dk2" tx2="lt2" accent1="accent1" accent2="accent2" accent3="accent3" accent4="accent4" accent5="accent5" accent6="accent6" hlink="hlink" folHlink="folHlink"/>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docProps/app.xml><?xml version="1.0" encoding="utf-8"?>
<Properties xmlns="http://schemas.openxmlformats.org/officeDocument/2006/extended-properties" xmlns:vt="http://schemas.openxmlformats.org/officeDocument/2006/docPropsVTypes">
  <Template>Badge</Template>
  <TotalTime>73</TotalTime>
  <Words>502</Words>
  <Application>Microsoft Macintosh PowerPoint</Application>
  <PresentationFormat>Widescreen</PresentationFormat>
  <Paragraphs>43</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Gill Sans MT</vt:lpstr>
      <vt:lpstr>Impact</vt:lpstr>
      <vt:lpstr>Badge</vt:lpstr>
      <vt:lpstr>Thesis statements</vt:lpstr>
      <vt:lpstr>A thesis statement should…</vt:lpstr>
      <vt:lpstr>originality</vt:lpstr>
      <vt:lpstr>Setting expectations</vt:lpstr>
      <vt:lpstr>focus</vt:lpstr>
      <vt:lpstr>How not to write a thesis statement</vt:lpstr>
      <vt:lpstr>How to rewrite a thesis statment</vt:lpstr>
      <vt:lpstr>Keep rewriting…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Thesis statements</dc:title>
  <dc:creator>Solly, Nicola A</dc:creator>
  <cp:lastModifiedBy>Solly, Nicola A</cp:lastModifiedBy>
  <cp:revision>7</cp:revision>
  <dcterms:created xsi:type="dcterms:W3CDTF">2021-02-24T16:17:44Z</dcterms:created>
  <dcterms:modified xsi:type="dcterms:W3CDTF">2021-02-24T17:31:19Z</dcterms:modified>
</cp:coreProperties>
</file>