
<file path=[Content_Types].xml><?xml version="1.0" encoding="utf-8"?>
<Types xmlns="http://schemas.openxmlformats.org/package/2006/content-types">
  <Default Extension="aif" ContentType="audio/unknown"/>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1"/>
  </p:notesMasterIdLst>
  <p:handoutMasterIdLst>
    <p:handoutMasterId r:id="rId22"/>
  </p:handoutMasterIdLst>
  <p:sldIdLst>
    <p:sldId id="256" r:id="rId2"/>
    <p:sldId id="276" r:id="rId3"/>
    <p:sldId id="290" r:id="rId4"/>
    <p:sldId id="257"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4" r:id="rId18"/>
    <p:sldId id="303" r:id="rId19"/>
    <p:sldId id="261" r:id="rId20"/>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Gill Sans MT" panose="020B0502020104020203" pitchFamily="34" charset="77"/>
      <p:regular r:id="rId27"/>
      <p:bold r:id="rId28"/>
      <p:italic r:id="rId29"/>
      <p:boldItalic r:id="rId30"/>
    </p:embeddedFont>
    <p:embeddedFont>
      <p:font typeface="Oswald" pitchFamily="2" charset="77"/>
      <p:regular r:id="rId31"/>
      <p:bold r:id="rId32"/>
    </p:embeddedFont>
    <p:embeddedFont>
      <p:font typeface="Tinos" panose="02020603050405020304" pitchFamily="18"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E9"/>
    <a:srgbClr val="835733"/>
    <a:srgbClr val="EBE300"/>
    <a:srgbClr val="FAFAFA"/>
    <a:srgbClr val="EFEE00"/>
    <a:srgbClr val="FCE85E"/>
    <a:srgbClr val="F0E7D0"/>
    <a:srgbClr val="FFFBEF"/>
    <a:srgbClr val="E4E2E2"/>
    <a:srgbClr val="DDD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CDF590-79D6-43B2-95DF-31EBD4D49C11}">
  <a:tblStyle styleId="{E3CDF590-79D6-43B2-95DF-31EBD4D49C1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96"/>
    <p:restoredTop sz="94898"/>
  </p:normalViewPr>
  <p:slideViewPr>
    <p:cSldViewPr snapToGrid="0" snapToObjects="1">
      <p:cViewPr varScale="1">
        <p:scale>
          <a:sx n="162" d="100"/>
          <a:sy n="162" d="100"/>
        </p:scale>
        <p:origin x="792"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9" d="100"/>
          <a:sy n="89" d="100"/>
        </p:scale>
        <p:origin x="384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DB52A9-1201-B843-9ED3-ABD192B0AF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A14F0A2-807F-384C-A859-9944F53953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AAAFCD-3882-404C-B1CD-77652AF2235B}" type="datetimeFigureOut">
              <a:rPr lang="en-US" smtClean="0"/>
              <a:t>12/12/20</a:t>
            </a:fld>
            <a:endParaRPr lang="en-US"/>
          </a:p>
        </p:txBody>
      </p:sp>
      <p:sp>
        <p:nvSpPr>
          <p:cNvPr id="4" name="Footer Placeholder 3">
            <a:extLst>
              <a:ext uri="{FF2B5EF4-FFF2-40B4-BE49-F238E27FC236}">
                <a16:creationId xmlns:a16="http://schemas.microsoft.com/office/drawing/2014/main" id="{4005E23B-AC28-B34F-9689-0962905938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1D4B98D-6953-D745-8E9C-66AC16636F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A22DA4-41DC-924F-BC69-7BC8AD7078B1}" type="slidenum">
              <a:rPr lang="en-US" smtClean="0"/>
              <a:t>‹#›</a:t>
            </a:fld>
            <a:endParaRPr lang="en-US"/>
          </a:p>
        </p:txBody>
      </p:sp>
    </p:spTree>
    <p:extLst>
      <p:ext uri="{BB962C8B-B14F-4D97-AF65-F5344CB8AC3E}">
        <p14:creationId xmlns:p14="http://schemas.microsoft.com/office/powerpoint/2010/main" val="3789015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001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773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8319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58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dirty="0">
                <a:latin typeface="Gill Sans MT" panose="020B0502020104020203" pitchFamily="34" charset="77"/>
              </a:rPr>
              <a:t>What if during the day, if you’re having a tough time in class, you can ask your teacher to come to my office and you can dance it all out before you head back to class?”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0149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7211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7370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39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3599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149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978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1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726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018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a8cbd8f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a8cbd8f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035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b="0" i="0">
                <a:latin typeface="Gill Sans MT" panose="020B0502020104020203" pitchFamily="34" charset="77"/>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b="0" i="0">
                <a:latin typeface="Gill Sans MT" panose="020B0502020104020203" pitchFamily="34" charset="77"/>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b="0" i="0">
                <a:latin typeface="Gill Sans MT" panose="020B0502020104020203" pitchFamily="34" charset="77"/>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40" name="Google Shape;40;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1" name="Google Shape;41;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7">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8">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dirty="0"/>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Tinos"/>
              <a:buChar char="◈"/>
              <a:defRPr sz="3000">
                <a:solidFill>
                  <a:schemeClr val="dk1"/>
                </a:solidFill>
                <a:latin typeface="Tinos"/>
                <a:ea typeface="Tinos"/>
                <a:cs typeface="Tinos"/>
                <a:sym typeface="Tinos"/>
              </a:defRPr>
            </a:lvl1pPr>
            <a:lvl2pPr marL="914400" lvl="1"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2pPr>
            <a:lvl3pPr marL="1371600" lvl="2" indent="-381000">
              <a:spcBef>
                <a:spcPts val="0"/>
              </a:spcBef>
              <a:spcAft>
                <a:spcPts val="0"/>
              </a:spcAft>
              <a:buClr>
                <a:schemeClr val="dk1"/>
              </a:buClr>
              <a:buSzPts val="2400"/>
              <a:buFont typeface="Tinos"/>
              <a:buChar char="◇"/>
              <a:defRPr sz="2400">
                <a:solidFill>
                  <a:schemeClr val="dk1"/>
                </a:solidFill>
                <a:latin typeface="Tinos"/>
                <a:ea typeface="Tinos"/>
                <a:cs typeface="Tinos"/>
                <a:sym typeface="Tinos"/>
              </a:defRPr>
            </a:lvl3pPr>
            <a:lvl4pPr marL="1828800" lvl="3"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4pPr>
            <a:lvl5pPr marL="2286000" lvl="4"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5pPr>
            <a:lvl6pPr marL="2743200" lvl="5"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6pPr>
            <a:lvl7pPr marL="3200400" lvl="6"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7pPr>
            <a:lvl8pPr marL="3657600" lvl="7"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8pPr>
            <a:lvl9pPr marL="4114800" lvl="8" indent="-342900">
              <a:spcBef>
                <a:spcPts val="0"/>
              </a:spcBef>
              <a:spcAft>
                <a:spcPts val="0"/>
              </a:spcAft>
              <a:buClr>
                <a:schemeClr val="dk1"/>
              </a:buClr>
              <a:buSzPts val="1800"/>
              <a:buFont typeface="Tinos"/>
              <a:buChar char="⬦"/>
              <a:defRPr sz="1800">
                <a:solidFill>
                  <a:schemeClr val="dk1"/>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dk2"/>
                </a:solidFill>
                <a:latin typeface="Tinos"/>
                <a:ea typeface="Tinos"/>
                <a:cs typeface="Tinos"/>
                <a:sym typeface="Tinos"/>
              </a:defRPr>
            </a:lvl1pPr>
            <a:lvl2pPr lvl="1" algn="r">
              <a:buNone/>
              <a:defRPr sz="1200">
                <a:solidFill>
                  <a:schemeClr val="dk2"/>
                </a:solidFill>
                <a:latin typeface="Tinos"/>
                <a:ea typeface="Tinos"/>
                <a:cs typeface="Tinos"/>
                <a:sym typeface="Tinos"/>
              </a:defRPr>
            </a:lvl2pPr>
            <a:lvl3pPr lvl="2" algn="r">
              <a:buNone/>
              <a:defRPr sz="1200">
                <a:solidFill>
                  <a:schemeClr val="dk2"/>
                </a:solidFill>
                <a:latin typeface="Tinos"/>
                <a:ea typeface="Tinos"/>
                <a:cs typeface="Tinos"/>
                <a:sym typeface="Tinos"/>
              </a:defRPr>
            </a:lvl3pPr>
            <a:lvl4pPr lvl="3" algn="r">
              <a:buNone/>
              <a:defRPr sz="1200">
                <a:solidFill>
                  <a:schemeClr val="dk2"/>
                </a:solidFill>
                <a:latin typeface="Tinos"/>
                <a:ea typeface="Tinos"/>
                <a:cs typeface="Tinos"/>
                <a:sym typeface="Tinos"/>
              </a:defRPr>
            </a:lvl4pPr>
            <a:lvl5pPr lvl="4" algn="r">
              <a:buNone/>
              <a:defRPr sz="1200">
                <a:solidFill>
                  <a:schemeClr val="dk2"/>
                </a:solidFill>
                <a:latin typeface="Tinos"/>
                <a:ea typeface="Tinos"/>
                <a:cs typeface="Tinos"/>
                <a:sym typeface="Tinos"/>
              </a:defRPr>
            </a:lvl5pPr>
            <a:lvl6pPr lvl="5" algn="r">
              <a:buNone/>
              <a:defRPr sz="1200">
                <a:solidFill>
                  <a:schemeClr val="dk2"/>
                </a:solidFill>
                <a:latin typeface="Tinos"/>
                <a:ea typeface="Tinos"/>
                <a:cs typeface="Tinos"/>
                <a:sym typeface="Tinos"/>
              </a:defRPr>
            </a:lvl6pPr>
            <a:lvl7pPr lvl="6" algn="r">
              <a:buNone/>
              <a:defRPr sz="1200">
                <a:solidFill>
                  <a:schemeClr val="dk2"/>
                </a:solidFill>
                <a:latin typeface="Tinos"/>
                <a:ea typeface="Tinos"/>
                <a:cs typeface="Tinos"/>
                <a:sym typeface="Tinos"/>
              </a:defRPr>
            </a:lvl7pPr>
            <a:lvl8pPr lvl="7" algn="r">
              <a:buNone/>
              <a:defRPr sz="1200">
                <a:solidFill>
                  <a:schemeClr val="dk2"/>
                </a:solidFill>
                <a:latin typeface="Tinos"/>
                <a:ea typeface="Tinos"/>
                <a:cs typeface="Tinos"/>
                <a:sym typeface="Tinos"/>
              </a:defRPr>
            </a:lvl8pPr>
            <a:lvl9pPr lvl="8" algn="r">
              <a:buNone/>
              <a:defRPr sz="1200">
                <a:solidFill>
                  <a:schemeClr val="dk2"/>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5" r:id="rId4"/>
    <p:sldLayoutId id="2147483657"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ill Sans MT" panose="020B0502020104020203" pitchFamily="34" charset="77"/>
          <a:ea typeface="Gill Sans MT" panose="020B0502020104020203" pitchFamily="34"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svg"/><Relationship Id="rId2" Type="http://schemas.openxmlformats.org/officeDocument/2006/relationships/audio" Target="../media/media10.aif"/><Relationship Id="rId1" Type="http://schemas.microsoft.com/office/2007/relationships/media" Target="../media/media10.aif"/><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2.aif"/><Relationship Id="rId7" Type="http://schemas.openxmlformats.org/officeDocument/2006/relationships/image" Target="../media/image32.png"/><Relationship Id="rId12" Type="http://schemas.openxmlformats.org/officeDocument/2006/relationships/image" Target="../media/image9.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notesSlide" Target="../notesSlides/notesSlide11.xml"/><Relationship Id="rId11"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17.png"/><Relationship Id="rId4" Type="http://schemas.openxmlformats.org/officeDocument/2006/relationships/audio" Target="../media/media12.aif"/><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13.aif"/><Relationship Id="rId1" Type="http://schemas.microsoft.com/office/2007/relationships/media" Target="../media/media13.aif"/><Relationship Id="rId6" Type="http://schemas.openxmlformats.org/officeDocument/2006/relationships/image" Target="../media/image35.png"/><Relationship Id="rId11" Type="http://schemas.openxmlformats.org/officeDocument/2006/relationships/image" Target="../media/image9.svg"/><Relationship Id="rId5" Type="http://schemas.openxmlformats.org/officeDocument/2006/relationships/image" Target="../media/image34.png"/><Relationship Id="rId10" Type="http://schemas.openxmlformats.org/officeDocument/2006/relationships/image" Target="../media/image8.png"/><Relationship Id="rId4" Type="http://schemas.openxmlformats.org/officeDocument/2006/relationships/notesSlide" Target="../notesSlides/notesSlide12.xm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audio" Target="../media/media14.aif"/><Relationship Id="rId1" Type="http://schemas.microsoft.com/office/2007/relationships/media" Target="../media/media14.aif"/><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9.svg"/><Relationship Id="rId4" Type="http://schemas.openxmlformats.org/officeDocument/2006/relationships/notesSlide" Target="../notesSlides/notesSlide13.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5.aif"/><Relationship Id="rId1" Type="http://schemas.microsoft.com/office/2007/relationships/media" Target="../media/media15.aif"/><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6.aif"/><Relationship Id="rId1" Type="http://schemas.microsoft.com/office/2007/relationships/media" Target="../media/media16.aif"/><Relationship Id="rId6" Type="http://schemas.openxmlformats.org/officeDocument/2006/relationships/image" Target="../media/image17.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8.aif"/><Relationship Id="rId7" Type="http://schemas.openxmlformats.org/officeDocument/2006/relationships/image" Target="../media/image43.png"/><Relationship Id="rId2" Type="http://schemas.openxmlformats.org/officeDocument/2006/relationships/audio" Target="../media/media17.aif"/><Relationship Id="rId1" Type="http://schemas.microsoft.com/office/2007/relationships/media" Target="../media/media17.aif"/><Relationship Id="rId6" Type="http://schemas.openxmlformats.org/officeDocument/2006/relationships/notesSlide" Target="../notesSlides/notesSlide16.xml"/><Relationship Id="rId5" Type="http://schemas.openxmlformats.org/officeDocument/2006/relationships/slideLayout" Target="../slideLayouts/slideLayout1.xml"/><Relationship Id="rId10" Type="http://schemas.openxmlformats.org/officeDocument/2006/relationships/image" Target="../media/image9.svg"/><Relationship Id="rId4" Type="http://schemas.openxmlformats.org/officeDocument/2006/relationships/audio" Target="../media/media18.aif"/><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bensound.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svg"/><Relationship Id="rId3" Type="http://schemas.microsoft.com/office/2007/relationships/media" Target="../media/media2.aif"/><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1.aif"/><Relationship Id="rId16" Type="http://schemas.openxmlformats.org/officeDocument/2006/relationships/image" Target="../media/image17.png"/><Relationship Id="rId1" Type="http://schemas.microsoft.com/office/2007/relationships/media" Target="../media/media1.aif"/><Relationship Id="rId6" Type="http://schemas.openxmlformats.org/officeDocument/2006/relationships/notesSlide" Target="../notesSlides/notesSlide3.xml"/><Relationship Id="rId11" Type="http://schemas.openxmlformats.org/officeDocument/2006/relationships/image" Target="../media/image12.svg"/><Relationship Id="rId5" Type="http://schemas.openxmlformats.org/officeDocument/2006/relationships/slideLayout" Target="../slideLayouts/slideLayout1.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audio" Target="../media/media2.aif"/><Relationship Id="rId9" Type="http://schemas.openxmlformats.org/officeDocument/2006/relationships/image" Target="../media/image9.sv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3.aif"/><Relationship Id="rId1" Type="http://schemas.microsoft.com/office/2007/relationships/media" Target="../media/media3.aif"/><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9.sv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svg"/><Relationship Id="rId2" Type="http://schemas.openxmlformats.org/officeDocument/2006/relationships/audio" Target="../media/media4.aif"/><Relationship Id="rId1" Type="http://schemas.microsoft.com/office/2007/relationships/media" Target="../media/media4.aif"/><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5.aif"/><Relationship Id="rId1" Type="http://schemas.microsoft.com/office/2007/relationships/media" Target="../media/media5.aif"/><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9.sv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9.svg"/><Relationship Id="rId3" Type="http://schemas.openxmlformats.org/officeDocument/2006/relationships/slideLayout" Target="../slideLayouts/slideLayout1.xml"/><Relationship Id="rId7" Type="http://schemas.openxmlformats.org/officeDocument/2006/relationships/image" Target="../media/image26.png"/><Relationship Id="rId12" Type="http://schemas.openxmlformats.org/officeDocument/2006/relationships/image" Target="../media/image8.png"/><Relationship Id="rId2" Type="http://schemas.openxmlformats.org/officeDocument/2006/relationships/audio" Target="../media/media6.aif"/><Relationship Id="rId1" Type="http://schemas.microsoft.com/office/2007/relationships/media" Target="../media/media6.aif"/><Relationship Id="rId6" Type="http://schemas.openxmlformats.org/officeDocument/2006/relationships/image" Target="../media/image25.png"/><Relationship Id="rId11" Type="http://schemas.openxmlformats.org/officeDocument/2006/relationships/image" Target="../media/image17.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notesSlide" Target="../notesSlides/notesSlide7.xm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8.aif"/><Relationship Id="rId7" Type="http://schemas.openxmlformats.org/officeDocument/2006/relationships/image" Target="../media/image30.png"/><Relationship Id="rId2" Type="http://schemas.openxmlformats.org/officeDocument/2006/relationships/audio" Target="../media/media7.aif"/><Relationship Id="rId1" Type="http://schemas.microsoft.com/office/2007/relationships/media" Target="../media/media7.aif"/><Relationship Id="rId6" Type="http://schemas.openxmlformats.org/officeDocument/2006/relationships/notesSlide" Target="../notesSlides/notesSlide8.xml"/><Relationship Id="rId5" Type="http://schemas.openxmlformats.org/officeDocument/2006/relationships/slideLayout" Target="../slideLayouts/slideLayout1.xml"/><Relationship Id="rId10" Type="http://schemas.openxmlformats.org/officeDocument/2006/relationships/image" Target="../media/image9.svg"/><Relationship Id="rId4" Type="http://schemas.openxmlformats.org/officeDocument/2006/relationships/audio" Target="../media/media8.aif"/><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9.aif"/><Relationship Id="rId1" Type="http://schemas.microsoft.com/office/2007/relationships/media" Target="../media/media9.aif"/><Relationship Id="rId6" Type="http://schemas.openxmlformats.org/officeDocument/2006/relationships/image" Target="../media/image17.png"/><Relationship Id="rId5" Type="http://schemas.openxmlformats.org/officeDocument/2006/relationships/image" Target="../media/image3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1255629" y="622935"/>
            <a:ext cx="731884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err="1"/>
              <a:t>Shareen</a:t>
            </a:r>
            <a:r>
              <a:rPr lang="en" b="1" dirty="0"/>
              <a:t> Loves to Dance!</a:t>
            </a:r>
            <a:endParaRPr b="1" dirty="0"/>
          </a:p>
        </p:txBody>
      </p:sp>
      <p:sp>
        <p:nvSpPr>
          <p:cNvPr id="57" name="Google Shape;57;p12"/>
          <p:cNvSpPr txBox="1">
            <a:spLocks noGrp="1"/>
          </p:cNvSpPr>
          <p:nvPr>
            <p:ph type="ctrTitle"/>
          </p:nvPr>
        </p:nvSpPr>
        <p:spPr>
          <a:xfrm>
            <a:off x="3158836" y="1337125"/>
            <a:ext cx="3512427"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800" dirty="0"/>
              <a:t>By </a:t>
            </a:r>
            <a:r>
              <a:rPr lang="en" sz="3800" dirty="0" err="1"/>
              <a:t>Em</a:t>
            </a:r>
            <a:r>
              <a:rPr lang="en" sz="3800" dirty="0"/>
              <a:t> Friedman</a:t>
            </a:r>
            <a:endParaRPr sz="3800" dirty="0"/>
          </a:p>
        </p:txBody>
      </p:sp>
      <p:pic>
        <p:nvPicPr>
          <p:cNvPr id="58" name="Google Shape;58;p12" descr="A young girl named Shareen dances on a piano with music notes over her head. She has a big smile on her face"/>
          <p:cNvPicPr preferRelativeResize="0"/>
          <p:nvPr/>
        </p:nvPicPr>
        <p:blipFill>
          <a:blip r:embed="rId3">
            <a:alphaModFix/>
          </a:blip>
          <a:stretch>
            <a:fillRect/>
          </a:stretch>
        </p:blipFill>
        <p:spPr>
          <a:xfrm>
            <a:off x="4000061" y="2496925"/>
            <a:ext cx="2139525" cy="213955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521">
        <p15:prstTrans prst="pageCurlDouble"/>
      </p:transition>
    </mc:Choice>
    <mc:Fallback xmlns="">
      <p:transition spd="slow" advTm="6521">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ctrTitle" idx="4294967295"/>
          </p:nvPr>
        </p:nvSpPr>
        <p:spPr>
          <a:xfrm>
            <a:off x="1710427" y="2716716"/>
            <a:ext cx="6463273"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b="0" dirty="0">
                <a:latin typeface="Gill Sans MT" panose="020B0502020104020203" pitchFamily="34" charset="77"/>
              </a:rPr>
              <a:t>Have you ever met your school counselor?</a:t>
            </a:r>
            <a:endParaRPr sz="5400" b="0" dirty="0">
              <a:latin typeface="Gill Sans MT" panose="020B0502020104020203" pitchFamily="34" charset="77"/>
            </a:endParaRPr>
          </a:p>
        </p:txBody>
      </p:sp>
      <p:sp>
        <p:nvSpPr>
          <p:cNvPr id="135" name="Google Shape;135;p22"/>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2" name="819_1" descr="819_1">
            <a:hlinkClick r:id="" action="ppaction://media"/>
            <a:extLst>
              <a:ext uri="{FF2B5EF4-FFF2-40B4-BE49-F238E27FC236}">
                <a16:creationId xmlns:a16="http://schemas.microsoft.com/office/drawing/2014/main" id="{8DC711AE-9CF4-C74C-94ED-51DA5DD04B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4763"/>
            <a:ext cx="812800" cy="812800"/>
          </a:xfrm>
          <a:prstGeom prst="rect">
            <a:avLst/>
          </a:prstGeom>
        </p:spPr>
      </p:pic>
      <p:grpSp>
        <p:nvGrpSpPr>
          <p:cNvPr id="8" name="Group 7">
            <a:extLst>
              <a:ext uri="{FF2B5EF4-FFF2-40B4-BE49-F238E27FC236}">
                <a16:creationId xmlns:a16="http://schemas.microsoft.com/office/drawing/2014/main" id="{1E8C0318-9087-AA42-83A5-215473B78A3C}"/>
              </a:ext>
            </a:extLst>
          </p:cNvPr>
          <p:cNvGrpSpPr/>
          <p:nvPr/>
        </p:nvGrpSpPr>
        <p:grpSpPr>
          <a:xfrm>
            <a:off x="8419363" y="1"/>
            <a:ext cx="724637" cy="724636"/>
            <a:chOff x="8419363" y="1"/>
            <a:chExt cx="724637" cy="724636"/>
          </a:xfrm>
        </p:grpSpPr>
        <p:sp>
          <p:nvSpPr>
            <p:cNvPr id="9" name="Rectangle 8">
              <a:extLst>
                <a:ext uri="{FF2B5EF4-FFF2-40B4-BE49-F238E27FC236}">
                  <a16:creationId xmlns:a16="http://schemas.microsoft.com/office/drawing/2014/main" id="{36F08B39-B224-4F4E-94BE-AFE8832A7CDC}"/>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Headphones">
              <a:extLst>
                <a:ext uri="{FF2B5EF4-FFF2-40B4-BE49-F238E27FC236}">
                  <a16:creationId xmlns:a16="http://schemas.microsoft.com/office/drawing/2014/main" id="{DA283862-F403-414D-B959-F0A4A9DD2B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9364" y="1"/>
              <a:ext cx="724636" cy="724636"/>
            </a:xfrm>
            <a:prstGeom prst="rect">
              <a:avLst/>
            </a:prstGeom>
          </p:spPr>
        </p:pic>
      </p:grpSp>
    </p:spTree>
    <p:extLst>
      <p:ext uri="{BB962C8B-B14F-4D97-AF65-F5344CB8AC3E}">
        <p14:creationId xmlns:p14="http://schemas.microsoft.com/office/powerpoint/2010/main" val="370635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8"/>
                                        </p:tgtEl>
                                      </p:cBhvr>
                                    </p:animEffect>
                                    <p:animScale>
                                      <p:cBhvr>
                                        <p:cTn id="8" dur="250" autoRev="1" fill="hold"/>
                                        <p:tgtEl>
                                          <p:spTgt spid="8"/>
                                        </p:tgtEl>
                                      </p:cBhvr>
                                      <p:by x="105000" y="105000"/>
                                    </p:animScale>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975" fill="hold"/>
                                        <p:tgtEl>
                                          <p:spTgt spid="2"/>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8" name="Google Shape;71;p14">
            <a:extLst>
              <a:ext uri="{FF2B5EF4-FFF2-40B4-BE49-F238E27FC236}">
                <a16:creationId xmlns:a16="http://schemas.microsoft.com/office/drawing/2014/main" id="{1274204D-1E72-9344-A6BC-1C0E3B58A3D4}"/>
              </a:ext>
            </a:extLst>
          </p:cNvPr>
          <p:cNvSpPr txBox="1">
            <a:spLocks/>
          </p:cNvSpPr>
          <p:nvPr/>
        </p:nvSpPr>
        <p:spPr>
          <a:xfrm>
            <a:off x="1255665" y="2417468"/>
            <a:ext cx="4572861"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2400" b="0" dirty="0" err="1">
                <a:latin typeface="Gill Sans MT" panose="020B0502020104020203" pitchFamily="34" charset="77"/>
              </a:rPr>
              <a:t>Shareen</a:t>
            </a:r>
            <a:r>
              <a:rPr lang="en-US" sz="2400" b="0" dirty="0">
                <a:latin typeface="Gill Sans MT" panose="020B0502020104020203" pitchFamily="34" charset="77"/>
              </a:rPr>
              <a:t> told Ms. Spring all about the lightning and the dancing, and how sometimes she just felt like a race car with the biggest engines ever.</a:t>
            </a:r>
          </a:p>
        </p:txBody>
      </p:sp>
      <p:pic>
        <p:nvPicPr>
          <p:cNvPr id="4" name="Picture 3" descr="Shareen zooms around in a racecar with a big smile on her face. She is surrounded by lightening bolts">
            <a:extLst>
              <a:ext uri="{FF2B5EF4-FFF2-40B4-BE49-F238E27FC236}">
                <a16:creationId xmlns:a16="http://schemas.microsoft.com/office/drawing/2014/main" id="{46098295-EE5B-AC4A-83CD-432FE4B8E865}"/>
              </a:ext>
            </a:extLst>
          </p:cNvPr>
          <p:cNvPicPr>
            <a:picLocks noChangeAspect="1"/>
          </p:cNvPicPr>
          <p:nvPr/>
        </p:nvPicPr>
        <p:blipFill>
          <a:blip r:embed="rId7"/>
          <a:stretch>
            <a:fillRect/>
          </a:stretch>
        </p:blipFill>
        <p:spPr>
          <a:xfrm>
            <a:off x="5828526" y="1184997"/>
            <a:ext cx="2527300" cy="2527300"/>
          </a:xfrm>
          <a:prstGeom prst="rect">
            <a:avLst/>
          </a:prstGeom>
        </p:spPr>
      </p:pic>
      <p:pic>
        <p:nvPicPr>
          <p:cNvPr id="7" name="Graphic 6" descr="Lightning bolt">
            <a:extLst>
              <a:ext uri="{FF2B5EF4-FFF2-40B4-BE49-F238E27FC236}">
                <a16:creationId xmlns:a16="http://schemas.microsoft.com/office/drawing/2014/main" id="{6F07083E-4843-954D-84CB-9F6EA85A41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831391">
            <a:off x="5074478" y="1092342"/>
            <a:ext cx="786858" cy="786858"/>
          </a:xfrm>
          <a:prstGeom prst="rect">
            <a:avLst/>
          </a:prstGeom>
        </p:spPr>
      </p:pic>
      <p:pic>
        <p:nvPicPr>
          <p:cNvPr id="10" name="Graphic 9" descr="Lightning bolt">
            <a:extLst>
              <a:ext uri="{FF2B5EF4-FFF2-40B4-BE49-F238E27FC236}">
                <a16:creationId xmlns:a16="http://schemas.microsoft.com/office/drawing/2014/main" id="{D36C3BB1-B54F-B841-B8E0-0685A62F64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15093">
            <a:off x="7427934" y="582675"/>
            <a:ext cx="786858" cy="786858"/>
          </a:xfrm>
          <a:prstGeom prst="rect">
            <a:avLst/>
          </a:prstGeom>
        </p:spPr>
      </p:pic>
      <p:pic>
        <p:nvPicPr>
          <p:cNvPr id="3" name="Engine Rev Inside Car-SoundBible.com-1161104884" descr="Engine Rev Inside Car-SoundBible.com-1161104884">
            <a:hlinkClick r:id="" action="ppaction://media"/>
            <a:extLst>
              <a:ext uri="{FF2B5EF4-FFF2-40B4-BE49-F238E27FC236}">
                <a16:creationId xmlns:a16="http://schemas.microsoft.com/office/drawing/2014/main" id="{9465311D-DE01-A04C-A27E-9599DC084B2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9732" y="569704"/>
            <a:ext cx="812800" cy="812800"/>
          </a:xfrm>
          <a:prstGeom prst="rect">
            <a:avLst/>
          </a:prstGeom>
        </p:spPr>
      </p:pic>
      <p:pic>
        <p:nvPicPr>
          <p:cNvPr id="6" name="920_1" descr="920_1">
            <a:hlinkClick r:id="" action="ppaction://media"/>
            <a:extLst>
              <a:ext uri="{FF2B5EF4-FFF2-40B4-BE49-F238E27FC236}">
                <a16:creationId xmlns:a16="http://schemas.microsoft.com/office/drawing/2014/main" id="{2B0361C6-0D8E-6E45-BF3E-DE0C413094D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81774" y="1888300"/>
            <a:ext cx="812800" cy="812800"/>
          </a:xfrm>
          <a:prstGeom prst="rect">
            <a:avLst/>
          </a:prstGeom>
        </p:spPr>
      </p:pic>
      <p:grpSp>
        <p:nvGrpSpPr>
          <p:cNvPr id="14" name="Group 13">
            <a:extLst>
              <a:ext uri="{FF2B5EF4-FFF2-40B4-BE49-F238E27FC236}">
                <a16:creationId xmlns:a16="http://schemas.microsoft.com/office/drawing/2014/main" id="{5028A2A0-F84E-E64E-87CA-6C0E7573E8ED}"/>
              </a:ext>
            </a:extLst>
          </p:cNvPr>
          <p:cNvGrpSpPr/>
          <p:nvPr/>
        </p:nvGrpSpPr>
        <p:grpSpPr>
          <a:xfrm>
            <a:off x="8419363" y="1"/>
            <a:ext cx="724637" cy="724636"/>
            <a:chOff x="8419363" y="1"/>
            <a:chExt cx="724637" cy="724636"/>
          </a:xfrm>
        </p:grpSpPr>
        <p:sp>
          <p:nvSpPr>
            <p:cNvPr id="15" name="Rectangle 14">
              <a:extLst>
                <a:ext uri="{FF2B5EF4-FFF2-40B4-BE49-F238E27FC236}">
                  <a16:creationId xmlns:a16="http://schemas.microsoft.com/office/drawing/2014/main" id="{57DF382A-2904-5F44-8AA9-FA2658DD68F0}"/>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Headphones">
              <a:extLst>
                <a:ext uri="{FF2B5EF4-FFF2-40B4-BE49-F238E27FC236}">
                  <a16:creationId xmlns:a16="http://schemas.microsoft.com/office/drawing/2014/main" id="{49352F76-2FD6-ED42-BD25-D89B5EA140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19364" y="1"/>
              <a:ext cx="724636" cy="724636"/>
            </a:xfrm>
            <a:prstGeom prst="rect">
              <a:avLst/>
            </a:prstGeom>
          </p:spPr>
        </p:pic>
      </p:grpSp>
    </p:spTree>
    <p:extLst>
      <p:ext uri="{BB962C8B-B14F-4D97-AF65-F5344CB8AC3E}">
        <p14:creationId xmlns:p14="http://schemas.microsoft.com/office/powerpoint/2010/main" val="9718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audio>
              <p:cMediaNode vol="80000" showWhenStopped="0">
                <p:cTn id="12" fill="hold" display="0">
                  <p:stCondLst>
                    <p:cond delay="indefinite"/>
                  </p:stCondLst>
                  <p:endCondLst>
                    <p:cond evt="onStopAudio" delay="0">
                      <p:tgtEl>
                        <p:sldTgt/>
                      </p:tgtEl>
                    </p:cond>
                  </p:endCondLst>
                </p:cTn>
                <p:tgtEl>
                  <p:spTgt spid="6"/>
                </p:tgtEl>
              </p:cMediaNode>
            </p:audio>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14"/>
                                        </p:tgtEl>
                                      </p:cBhvr>
                                    </p:animEffect>
                                    <p:animScale>
                                      <p:cBhvr>
                                        <p:cTn id="18" dur="250" autoRev="1" fill="hold"/>
                                        <p:tgtEl>
                                          <p:spTgt spid="14"/>
                                        </p:tgtEl>
                                      </p:cBhvr>
                                      <p:by x="105000" y="105000"/>
                                    </p:animScale>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8920" fill="hold"/>
                                        <p:tgtEl>
                                          <p:spTgt spid="6"/>
                                        </p:tgtEl>
                                      </p:cBhvr>
                                    </p:cmd>
                                  </p:childTnLst>
                                </p:cTn>
                              </p:par>
                            </p:childTnLst>
                          </p:cTn>
                        </p:par>
                      </p:childTnLst>
                    </p:cTn>
                  </p:par>
                </p:childTnLst>
              </p:cTn>
              <p:nextCondLst>
                <p:cond evt="onClick" delay="0">
                  <p:tgtEl>
                    <p:spTgt spid="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10" name="Picture 9" descr="Shareen is facing front with a confused look on her face and her hands on her hips. She has a question mark near her head">
            <a:extLst>
              <a:ext uri="{FF2B5EF4-FFF2-40B4-BE49-F238E27FC236}">
                <a16:creationId xmlns:a16="http://schemas.microsoft.com/office/drawing/2014/main" id="{B77399BB-9C8C-1D42-857C-80F08BB3E8AC}"/>
              </a:ext>
            </a:extLst>
          </p:cNvPr>
          <p:cNvPicPr>
            <a:picLocks noChangeAspect="1"/>
          </p:cNvPicPr>
          <p:nvPr/>
        </p:nvPicPr>
        <p:blipFill>
          <a:blip r:embed="rId5"/>
          <a:stretch>
            <a:fillRect/>
          </a:stretch>
        </p:blipFill>
        <p:spPr>
          <a:xfrm>
            <a:off x="5893866" y="857350"/>
            <a:ext cx="2527300" cy="2527300"/>
          </a:xfrm>
          <a:prstGeom prst="rect">
            <a:avLst/>
          </a:prstGeom>
        </p:spPr>
      </p:pic>
      <p:sp>
        <p:nvSpPr>
          <p:cNvPr id="2" name="Rectangle 1">
            <a:extLst>
              <a:ext uri="{FF2B5EF4-FFF2-40B4-BE49-F238E27FC236}">
                <a16:creationId xmlns:a16="http://schemas.microsoft.com/office/drawing/2014/main" id="{5946A382-79A8-3040-9B14-7A16662A1CD6}"/>
              </a:ext>
            </a:extLst>
          </p:cNvPr>
          <p:cNvSpPr/>
          <p:nvPr/>
        </p:nvSpPr>
        <p:spPr>
          <a:xfrm>
            <a:off x="1459896" y="3577238"/>
            <a:ext cx="6711831" cy="708912"/>
          </a:xfrm>
          <a:prstGeom prst="rect">
            <a:avLst/>
          </a:prstGeom>
        </p:spPr>
        <p:txBody>
          <a:bodyPr wrap="square">
            <a:spAutoFit/>
          </a:bodyPr>
          <a:lstStyle/>
          <a:p>
            <a:pPr algn="ctr">
              <a:lnSpc>
                <a:spcPct val="115000"/>
              </a:lnSpc>
            </a:pPr>
            <a:r>
              <a:rPr lang="en-US" sz="1800" dirty="0" err="1">
                <a:latin typeface="Calibri" panose="020F0502020204030204" pitchFamily="34" charset="0"/>
                <a:ea typeface="Times New Roman" panose="02020603050405020304" pitchFamily="18" charset="0"/>
                <a:cs typeface="Helvetica" pitchFamily="2" charset="0"/>
              </a:rPr>
              <a:t>Shareen</a:t>
            </a:r>
            <a:r>
              <a:rPr lang="en-US" sz="1800" dirty="0">
                <a:latin typeface="Calibri" panose="020F0502020204030204" pitchFamily="34" charset="0"/>
                <a:ea typeface="Times New Roman" panose="02020603050405020304" pitchFamily="18" charset="0"/>
                <a:cs typeface="Helvetica" pitchFamily="2" charset="0"/>
              </a:rPr>
              <a:t> remembered that her moms once told her that </a:t>
            </a:r>
          </a:p>
          <a:p>
            <a:pPr algn="ctr">
              <a:lnSpc>
                <a:spcPct val="115000"/>
              </a:lnSpc>
            </a:pPr>
            <a:r>
              <a:rPr lang="en-US" sz="1800" dirty="0">
                <a:latin typeface="Calibri" panose="020F0502020204030204" pitchFamily="34" charset="0"/>
                <a:ea typeface="Times New Roman" panose="02020603050405020304" pitchFamily="18" charset="0"/>
                <a:cs typeface="Helvetica" pitchFamily="2" charset="0"/>
              </a:rPr>
              <a:t>dancing helps her ADHD because she can let out her energy!</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3" name="Group 2" descr="Shareen's two moms sit on the couch next to eachother with big smiles on their faces">
            <a:extLst>
              <a:ext uri="{FF2B5EF4-FFF2-40B4-BE49-F238E27FC236}">
                <a16:creationId xmlns:a16="http://schemas.microsoft.com/office/drawing/2014/main" id="{E2E6CB6E-49FE-3841-9CAA-4EC83A60D5AA}"/>
              </a:ext>
            </a:extLst>
          </p:cNvPr>
          <p:cNvGrpSpPr/>
          <p:nvPr/>
        </p:nvGrpSpPr>
        <p:grpSpPr>
          <a:xfrm>
            <a:off x="1459896" y="507042"/>
            <a:ext cx="3379409" cy="2778016"/>
            <a:chOff x="1459896" y="507042"/>
            <a:chExt cx="3379409" cy="2778016"/>
          </a:xfrm>
        </p:grpSpPr>
        <p:pic>
          <p:nvPicPr>
            <p:cNvPr id="13" name="Picture 12">
              <a:extLst>
                <a:ext uri="{FF2B5EF4-FFF2-40B4-BE49-F238E27FC236}">
                  <a16:creationId xmlns:a16="http://schemas.microsoft.com/office/drawing/2014/main" id="{E48717C1-D3B5-E345-960A-F8BC2FBB2BFC}"/>
                </a:ext>
              </a:extLst>
            </p:cNvPr>
            <p:cNvPicPr>
              <a:picLocks noChangeAspect="1"/>
            </p:cNvPicPr>
            <p:nvPr/>
          </p:nvPicPr>
          <p:blipFill>
            <a:blip r:embed="rId6"/>
            <a:stretch>
              <a:fillRect/>
            </a:stretch>
          </p:blipFill>
          <p:spPr>
            <a:xfrm flipH="1">
              <a:off x="1459897" y="1494358"/>
              <a:ext cx="2844800" cy="1790700"/>
            </a:xfrm>
            <a:prstGeom prst="rect">
              <a:avLst/>
            </a:prstGeom>
          </p:spPr>
        </p:pic>
        <p:pic>
          <p:nvPicPr>
            <p:cNvPr id="4" name="Picture 3">
              <a:extLst>
                <a:ext uri="{FF2B5EF4-FFF2-40B4-BE49-F238E27FC236}">
                  <a16:creationId xmlns:a16="http://schemas.microsoft.com/office/drawing/2014/main" id="{4254A5AF-EB26-7543-9245-74F6889FBFDA}"/>
                </a:ext>
              </a:extLst>
            </p:cNvPr>
            <p:cNvPicPr>
              <a:picLocks noChangeAspect="1"/>
            </p:cNvPicPr>
            <p:nvPr/>
          </p:nvPicPr>
          <p:blipFill>
            <a:blip r:embed="rId7"/>
            <a:stretch>
              <a:fillRect/>
            </a:stretch>
          </p:blipFill>
          <p:spPr>
            <a:xfrm flipH="1">
              <a:off x="2401969" y="507042"/>
              <a:ext cx="2437336" cy="2437336"/>
            </a:xfrm>
            <a:prstGeom prst="rect">
              <a:avLst/>
            </a:prstGeom>
          </p:spPr>
        </p:pic>
        <p:pic>
          <p:nvPicPr>
            <p:cNvPr id="12" name="Picture 11">
              <a:extLst>
                <a:ext uri="{FF2B5EF4-FFF2-40B4-BE49-F238E27FC236}">
                  <a16:creationId xmlns:a16="http://schemas.microsoft.com/office/drawing/2014/main" id="{8F176839-D83C-734D-A409-A2B2DB7CEB70}"/>
                </a:ext>
              </a:extLst>
            </p:cNvPr>
            <p:cNvPicPr>
              <a:picLocks noChangeAspect="1"/>
            </p:cNvPicPr>
            <p:nvPr/>
          </p:nvPicPr>
          <p:blipFill rotWithShape="1">
            <a:blip r:embed="rId8"/>
            <a:srcRect l="-71" r="-71"/>
            <a:stretch/>
          </p:blipFill>
          <p:spPr>
            <a:xfrm flipH="1">
              <a:off x="1459896" y="597006"/>
              <a:ext cx="2527300" cy="2527300"/>
            </a:xfrm>
            <a:prstGeom prst="rect">
              <a:avLst/>
            </a:prstGeom>
          </p:spPr>
        </p:pic>
      </p:grpSp>
      <p:sp>
        <p:nvSpPr>
          <p:cNvPr id="8" name="Oval 7">
            <a:extLst>
              <a:ext uri="{FF2B5EF4-FFF2-40B4-BE49-F238E27FC236}">
                <a16:creationId xmlns:a16="http://schemas.microsoft.com/office/drawing/2014/main" id="{449DD78B-B66B-F54C-8874-B45EFF4BB90E}"/>
              </a:ext>
            </a:extLst>
          </p:cNvPr>
          <p:cNvSpPr/>
          <p:nvPr/>
        </p:nvSpPr>
        <p:spPr>
          <a:xfrm>
            <a:off x="2558205" y="1797087"/>
            <a:ext cx="195565" cy="274848"/>
          </a:xfrm>
          <a:prstGeom prst="ellipse">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1021_1" descr="1021_1">
            <a:hlinkClick r:id="" action="ppaction://media"/>
            <a:extLst>
              <a:ext uri="{FF2B5EF4-FFF2-40B4-BE49-F238E27FC236}">
                <a16:creationId xmlns:a16="http://schemas.microsoft.com/office/drawing/2014/main" id="{38A3214B-F84E-CE4F-911F-026E0DD09D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313258"/>
            <a:ext cx="812800" cy="812800"/>
          </a:xfrm>
          <a:prstGeom prst="rect">
            <a:avLst/>
          </a:prstGeom>
        </p:spPr>
      </p:pic>
      <p:grpSp>
        <p:nvGrpSpPr>
          <p:cNvPr id="14" name="Group 13">
            <a:extLst>
              <a:ext uri="{FF2B5EF4-FFF2-40B4-BE49-F238E27FC236}">
                <a16:creationId xmlns:a16="http://schemas.microsoft.com/office/drawing/2014/main" id="{B6E15ADD-5E68-E24D-A7E1-DA16AFCF5CC8}"/>
              </a:ext>
            </a:extLst>
          </p:cNvPr>
          <p:cNvGrpSpPr/>
          <p:nvPr/>
        </p:nvGrpSpPr>
        <p:grpSpPr>
          <a:xfrm>
            <a:off x="8419363" y="1"/>
            <a:ext cx="724637" cy="724636"/>
            <a:chOff x="8419363" y="1"/>
            <a:chExt cx="724637" cy="724636"/>
          </a:xfrm>
        </p:grpSpPr>
        <p:sp>
          <p:nvSpPr>
            <p:cNvPr id="15" name="Rectangle 14">
              <a:extLst>
                <a:ext uri="{FF2B5EF4-FFF2-40B4-BE49-F238E27FC236}">
                  <a16:creationId xmlns:a16="http://schemas.microsoft.com/office/drawing/2014/main" id="{9AA0AD9B-D72A-EB48-8E8D-FAE41DA95F92}"/>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Headphones">
              <a:extLst>
                <a:ext uri="{FF2B5EF4-FFF2-40B4-BE49-F238E27FC236}">
                  <a16:creationId xmlns:a16="http://schemas.microsoft.com/office/drawing/2014/main" id="{6E8997F2-865E-7F44-B873-0D47C86804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9364" y="1"/>
              <a:ext cx="724636" cy="724636"/>
            </a:xfrm>
            <a:prstGeom prst="rect">
              <a:avLst/>
            </a:prstGeom>
          </p:spPr>
        </p:pic>
      </p:grpSp>
    </p:spTree>
    <p:extLst>
      <p:ext uri="{BB962C8B-B14F-4D97-AF65-F5344CB8AC3E}">
        <p14:creationId xmlns:p14="http://schemas.microsoft.com/office/powerpoint/2010/main" val="2973268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14"/>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14"/>
                                        </p:tgtEl>
                                      </p:cBhvr>
                                    </p:animEffect>
                                    <p:animScale>
                                      <p:cBhvr>
                                        <p:cTn id="8" dur="250" autoRev="1" fill="hold"/>
                                        <p:tgtEl>
                                          <p:spTgt spid="14"/>
                                        </p:tgtEl>
                                      </p:cBhvr>
                                      <p:by x="105000" y="105000"/>
                                    </p:animScale>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7434" fill="hold"/>
                                        <p:tgtEl>
                                          <p:spTgt spid="6"/>
                                        </p:tgtEl>
                                      </p:cBhvr>
                                    </p:cmd>
                                  </p:childTnLst>
                                </p:cTn>
                              </p:par>
                            </p:childTnLst>
                          </p:cTn>
                        </p:par>
                      </p:childTnLst>
                    </p:cTn>
                  </p:par>
                </p:childTnLst>
              </p:cTn>
              <p:nextCondLst>
                <p:cond evt="onClick" delay="0">
                  <p:tgtEl>
                    <p:spTgt spid="1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8" name="Google Shape;71;p14">
            <a:extLst>
              <a:ext uri="{FF2B5EF4-FFF2-40B4-BE49-F238E27FC236}">
                <a16:creationId xmlns:a16="http://schemas.microsoft.com/office/drawing/2014/main" id="{1274204D-1E72-9344-A6BC-1C0E3B58A3D4}"/>
              </a:ext>
            </a:extLst>
          </p:cNvPr>
          <p:cNvSpPr txBox="1">
            <a:spLocks/>
          </p:cNvSpPr>
          <p:nvPr/>
        </p:nvSpPr>
        <p:spPr>
          <a:xfrm>
            <a:off x="3070052" y="977711"/>
            <a:ext cx="5004530"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2000" b="0" dirty="0">
                <a:latin typeface="Gill Sans MT" panose="020B0502020104020203" pitchFamily="34" charset="77"/>
              </a:rPr>
              <a:t>“ADHD means your brain is moving at super speed! How cool is that?!” said Ms. Spring.</a:t>
            </a:r>
          </a:p>
          <a:p>
            <a:r>
              <a:rPr lang="en-US" sz="1600" b="0" dirty="0">
                <a:latin typeface="Gill Sans MT" panose="020B0502020104020203" pitchFamily="34" charset="77"/>
              </a:rPr>
              <a:t> </a:t>
            </a:r>
          </a:p>
        </p:txBody>
      </p:sp>
      <p:sp>
        <p:nvSpPr>
          <p:cNvPr id="4" name="Google Shape;71;p14">
            <a:extLst>
              <a:ext uri="{FF2B5EF4-FFF2-40B4-BE49-F238E27FC236}">
                <a16:creationId xmlns:a16="http://schemas.microsoft.com/office/drawing/2014/main" id="{96F5797F-FE52-0D44-94C2-F0338EC7A2D4}"/>
              </a:ext>
            </a:extLst>
          </p:cNvPr>
          <p:cNvSpPr txBox="1">
            <a:spLocks/>
          </p:cNvSpPr>
          <p:nvPr/>
        </p:nvSpPr>
        <p:spPr>
          <a:xfrm>
            <a:off x="3324914" y="2571750"/>
            <a:ext cx="5324750"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2000" b="0" dirty="0">
                <a:latin typeface="Gill Sans MT" panose="020B0502020104020203" pitchFamily="34" charset="77"/>
              </a:rPr>
              <a:t>“It means that you’re really good at using your imagination and noticing things that other people usually don’t notice.”</a:t>
            </a:r>
          </a:p>
          <a:p>
            <a:r>
              <a:rPr lang="en-US" sz="2400" b="0" dirty="0">
                <a:latin typeface="Gill Sans MT" panose="020B0502020104020203" pitchFamily="34" charset="77"/>
              </a:rPr>
              <a:t> </a:t>
            </a:r>
          </a:p>
        </p:txBody>
      </p:sp>
      <p:sp>
        <p:nvSpPr>
          <p:cNvPr id="5" name="Google Shape;71;p14">
            <a:extLst>
              <a:ext uri="{FF2B5EF4-FFF2-40B4-BE49-F238E27FC236}">
                <a16:creationId xmlns:a16="http://schemas.microsoft.com/office/drawing/2014/main" id="{1B524455-0673-1349-AA4A-4484102A055F}"/>
              </a:ext>
            </a:extLst>
          </p:cNvPr>
          <p:cNvSpPr txBox="1">
            <a:spLocks/>
          </p:cNvSpPr>
          <p:nvPr/>
        </p:nvSpPr>
        <p:spPr>
          <a:xfrm>
            <a:off x="1904539" y="3821176"/>
            <a:ext cx="5167593"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2000" b="0" dirty="0">
                <a:latin typeface="Gill Sans MT" panose="020B0502020104020203" pitchFamily="34" charset="77"/>
              </a:rPr>
              <a:t>“It can help you focus on the things you love to do and are really good at, like dance and art.”</a:t>
            </a:r>
            <a:endParaRPr lang="en-US" sz="2400" b="0" dirty="0">
              <a:latin typeface="Gill Sans MT" panose="020B0502020104020203" pitchFamily="34" charset="77"/>
            </a:endParaRPr>
          </a:p>
        </p:txBody>
      </p:sp>
      <p:pic>
        <p:nvPicPr>
          <p:cNvPr id="11" name="Graphic 10" descr="A brain with a lightening bolt coming out of it">
            <a:extLst>
              <a:ext uri="{FF2B5EF4-FFF2-40B4-BE49-F238E27FC236}">
                <a16:creationId xmlns:a16="http://schemas.microsoft.com/office/drawing/2014/main" id="{C5C42636-AE7A-C242-9E69-588C258B2BF7}"/>
              </a:ext>
            </a:extLst>
          </p:cNvPr>
          <p:cNvPicPr>
            <a:picLocks noChangeAspect="1"/>
          </p:cNvPicPr>
          <p:nvPr/>
        </p:nvPicPr>
        <p:blipFill>
          <a:blip r:embed="rId5">
            <a:alphaModFix amt="73000"/>
            <a:extLst>
              <a:ext uri="{96DAC541-7B7A-43D3-8B79-37D633B846F1}">
                <asvg:svgBlip xmlns:asvg="http://schemas.microsoft.com/office/drawing/2016/SVG/main" r:embed="rId6"/>
              </a:ext>
            </a:extLst>
          </a:blip>
          <a:stretch>
            <a:fillRect/>
          </a:stretch>
        </p:blipFill>
        <p:spPr>
          <a:xfrm rot="1210737">
            <a:off x="7077420" y="3370284"/>
            <a:ext cx="963074" cy="980463"/>
          </a:xfrm>
          <a:prstGeom prst="rect">
            <a:avLst/>
          </a:prstGeom>
        </p:spPr>
      </p:pic>
      <p:sp>
        <p:nvSpPr>
          <p:cNvPr id="12" name="Rounded Rectangular Callout 11">
            <a:extLst>
              <a:ext uri="{FF2B5EF4-FFF2-40B4-BE49-F238E27FC236}">
                <a16:creationId xmlns:a16="http://schemas.microsoft.com/office/drawing/2014/main" id="{8D6F901F-5B69-DD4A-9BBF-DFA76114F4C0}"/>
              </a:ext>
            </a:extLst>
          </p:cNvPr>
          <p:cNvSpPr/>
          <p:nvPr/>
        </p:nvSpPr>
        <p:spPr>
          <a:xfrm>
            <a:off x="1280796" y="992931"/>
            <a:ext cx="1025912" cy="530753"/>
          </a:xfrm>
          <a:prstGeom prst="wedgeRoundRectCallout">
            <a:avLst>
              <a:gd name="adj1" fmla="val -2040"/>
              <a:gd name="adj2" fmla="val 163846"/>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ADHD</a:t>
            </a:r>
          </a:p>
        </p:txBody>
      </p:sp>
      <p:pic>
        <p:nvPicPr>
          <p:cNvPr id="23" name="Picture 22" descr="Shareen's school counselor, Ms. Spring, is waving and smiling. She has a speech bubble that says &quot;ADHD&quot;">
            <a:extLst>
              <a:ext uri="{FF2B5EF4-FFF2-40B4-BE49-F238E27FC236}">
                <a16:creationId xmlns:a16="http://schemas.microsoft.com/office/drawing/2014/main" id="{08819BAF-1C8D-4042-A697-E2768C0BF446}"/>
              </a:ext>
            </a:extLst>
          </p:cNvPr>
          <p:cNvPicPr>
            <a:picLocks noChangeAspect="1"/>
          </p:cNvPicPr>
          <p:nvPr/>
        </p:nvPicPr>
        <p:blipFill>
          <a:blip r:embed="rId7"/>
          <a:stretch>
            <a:fillRect/>
          </a:stretch>
        </p:blipFill>
        <p:spPr>
          <a:xfrm>
            <a:off x="963955" y="888049"/>
            <a:ext cx="2527300" cy="2527300"/>
          </a:xfrm>
          <a:prstGeom prst="rect">
            <a:avLst/>
          </a:prstGeom>
        </p:spPr>
      </p:pic>
      <p:pic>
        <p:nvPicPr>
          <p:cNvPr id="2" name="Super Speed10" descr="Super Speed10">
            <a:hlinkClick r:id="" action="ppaction://media"/>
            <a:extLst>
              <a:ext uri="{FF2B5EF4-FFF2-40B4-BE49-F238E27FC236}">
                <a16:creationId xmlns:a16="http://schemas.microsoft.com/office/drawing/2014/main" id="{71E8A371-C3D2-284D-8F9B-E7BF823341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8" y="3175"/>
            <a:ext cx="812800" cy="812800"/>
          </a:xfrm>
          <a:prstGeom prst="rect">
            <a:avLst/>
          </a:prstGeom>
        </p:spPr>
      </p:pic>
      <p:grpSp>
        <p:nvGrpSpPr>
          <p:cNvPr id="15" name="Group 14">
            <a:extLst>
              <a:ext uri="{FF2B5EF4-FFF2-40B4-BE49-F238E27FC236}">
                <a16:creationId xmlns:a16="http://schemas.microsoft.com/office/drawing/2014/main" id="{F2CED96A-897A-2F43-B577-EBF8048958F1}"/>
              </a:ext>
            </a:extLst>
          </p:cNvPr>
          <p:cNvGrpSpPr/>
          <p:nvPr/>
        </p:nvGrpSpPr>
        <p:grpSpPr>
          <a:xfrm>
            <a:off x="8419363" y="1"/>
            <a:ext cx="724637" cy="724636"/>
            <a:chOff x="8419363" y="1"/>
            <a:chExt cx="724637" cy="724636"/>
          </a:xfrm>
        </p:grpSpPr>
        <p:sp>
          <p:nvSpPr>
            <p:cNvPr id="19" name="Rectangle 18">
              <a:extLst>
                <a:ext uri="{FF2B5EF4-FFF2-40B4-BE49-F238E27FC236}">
                  <a16:creationId xmlns:a16="http://schemas.microsoft.com/office/drawing/2014/main" id="{D4C194EE-7F7A-0047-BD48-D0A1B3C491D4}"/>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Headphones">
              <a:extLst>
                <a:ext uri="{FF2B5EF4-FFF2-40B4-BE49-F238E27FC236}">
                  <a16:creationId xmlns:a16="http://schemas.microsoft.com/office/drawing/2014/main" id="{59E2FFF2-4107-C344-9C43-CF56F31806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19364" y="1"/>
              <a:ext cx="724636" cy="724636"/>
            </a:xfrm>
            <a:prstGeom prst="rect">
              <a:avLst/>
            </a:prstGeom>
          </p:spPr>
        </p:pic>
      </p:grpSp>
    </p:spTree>
    <p:extLst>
      <p:ext uri="{BB962C8B-B14F-4D97-AF65-F5344CB8AC3E}">
        <p14:creationId xmlns:p14="http://schemas.microsoft.com/office/powerpoint/2010/main" val="179173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15"/>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15"/>
                                        </p:tgtEl>
                                      </p:cBhvr>
                                    </p:animEffect>
                                    <p:animScale>
                                      <p:cBhvr>
                                        <p:cTn id="8" dur="250" autoRev="1" fill="hold"/>
                                        <p:tgtEl>
                                          <p:spTgt spid="15"/>
                                        </p:tgtEl>
                                      </p:cBhvr>
                                      <p:by x="105000" y="105000"/>
                                    </p:animScale>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0065" fill="hold"/>
                                        <p:tgtEl>
                                          <p:spTgt spid="2"/>
                                        </p:tgtEl>
                                      </p:cBhvr>
                                    </p:cmd>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8" name="Google Shape;71;p14">
            <a:extLst>
              <a:ext uri="{FF2B5EF4-FFF2-40B4-BE49-F238E27FC236}">
                <a16:creationId xmlns:a16="http://schemas.microsoft.com/office/drawing/2014/main" id="{1274204D-1E72-9344-A6BC-1C0E3B58A3D4}"/>
              </a:ext>
            </a:extLst>
          </p:cNvPr>
          <p:cNvSpPr txBox="1">
            <a:spLocks/>
          </p:cNvSpPr>
          <p:nvPr/>
        </p:nvSpPr>
        <p:spPr>
          <a:xfrm>
            <a:off x="1230685" y="1098888"/>
            <a:ext cx="5768185"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1900" b="0" dirty="0">
                <a:latin typeface="Gill Sans MT" panose="020B0502020104020203" pitchFamily="34" charset="77"/>
              </a:rPr>
              <a:t>“Your moms’ advice gave me an idea!” said Ms. Spring.</a:t>
            </a:r>
          </a:p>
        </p:txBody>
      </p:sp>
      <p:sp>
        <p:nvSpPr>
          <p:cNvPr id="2" name="Rectangle 1">
            <a:extLst>
              <a:ext uri="{FF2B5EF4-FFF2-40B4-BE49-F238E27FC236}">
                <a16:creationId xmlns:a16="http://schemas.microsoft.com/office/drawing/2014/main" id="{4CAECBDC-FBEC-F74A-BB2E-A58078D7BA0D}"/>
              </a:ext>
            </a:extLst>
          </p:cNvPr>
          <p:cNvSpPr/>
          <p:nvPr/>
        </p:nvSpPr>
        <p:spPr>
          <a:xfrm>
            <a:off x="1337852" y="3055776"/>
            <a:ext cx="4471278" cy="1015663"/>
          </a:xfrm>
          <a:prstGeom prst="rect">
            <a:avLst/>
          </a:prstGeom>
        </p:spPr>
        <p:txBody>
          <a:bodyPr wrap="square">
            <a:spAutoFit/>
          </a:bodyPr>
          <a:lstStyle/>
          <a:p>
            <a:r>
              <a:rPr lang="en-US" sz="2000" dirty="0">
                <a:solidFill>
                  <a:schemeClr val="tx1"/>
                </a:solidFill>
                <a:latin typeface="Gill Sans MT" panose="020B0502020104020203" pitchFamily="34" charset="77"/>
              </a:rPr>
              <a:t>“If you’re having a tough time in class, </a:t>
            </a:r>
          </a:p>
          <a:p>
            <a:r>
              <a:rPr lang="en-US" sz="2000" dirty="0">
                <a:solidFill>
                  <a:schemeClr val="tx1"/>
                </a:solidFill>
                <a:latin typeface="Gill Sans MT" panose="020B0502020104020203" pitchFamily="34" charset="77"/>
              </a:rPr>
              <a:t>ask your teacher to head to my office </a:t>
            </a:r>
          </a:p>
          <a:p>
            <a:r>
              <a:rPr lang="en-US" sz="2000" dirty="0">
                <a:solidFill>
                  <a:schemeClr val="tx1"/>
                </a:solidFill>
                <a:latin typeface="Gill Sans MT" panose="020B0502020104020203" pitchFamily="34" charset="77"/>
              </a:rPr>
              <a:t>and you can dance it all out!”</a:t>
            </a:r>
            <a:endParaRPr lang="en-US" sz="2000" dirty="0">
              <a:solidFill>
                <a:schemeClr val="tx1"/>
              </a:solidFill>
            </a:endParaRPr>
          </a:p>
        </p:txBody>
      </p:sp>
      <p:sp>
        <p:nvSpPr>
          <p:cNvPr id="9" name="Google Shape;71;p14">
            <a:extLst>
              <a:ext uri="{FF2B5EF4-FFF2-40B4-BE49-F238E27FC236}">
                <a16:creationId xmlns:a16="http://schemas.microsoft.com/office/drawing/2014/main" id="{EA6A35A9-DA4E-9844-9F61-CA8ECC8211D3}"/>
              </a:ext>
            </a:extLst>
          </p:cNvPr>
          <p:cNvSpPr txBox="1">
            <a:spLocks/>
          </p:cNvSpPr>
          <p:nvPr/>
        </p:nvSpPr>
        <p:spPr>
          <a:xfrm>
            <a:off x="1230685" y="2063918"/>
            <a:ext cx="5320797" cy="4167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2000" b="0" dirty="0">
                <a:latin typeface="Gill Sans MT" panose="020B0502020104020203" pitchFamily="34" charset="77"/>
              </a:rPr>
              <a:t>“Let’s use the things you’re good at to help you!” </a:t>
            </a:r>
          </a:p>
        </p:txBody>
      </p:sp>
      <p:pic>
        <p:nvPicPr>
          <p:cNvPr id="14" name="Picture 13" descr="Ms. Spring with a lightbuld over her head. She has a big smile on her face.">
            <a:extLst>
              <a:ext uri="{FF2B5EF4-FFF2-40B4-BE49-F238E27FC236}">
                <a16:creationId xmlns:a16="http://schemas.microsoft.com/office/drawing/2014/main" id="{81F36602-44A8-A64A-BCD5-08BBFAC5FC45}"/>
              </a:ext>
            </a:extLst>
          </p:cNvPr>
          <p:cNvPicPr>
            <a:picLocks noChangeAspect="1"/>
          </p:cNvPicPr>
          <p:nvPr/>
        </p:nvPicPr>
        <p:blipFill>
          <a:blip r:embed="rId5"/>
          <a:stretch>
            <a:fillRect/>
          </a:stretch>
        </p:blipFill>
        <p:spPr>
          <a:xfrm>
            <a:off x="5809130" y="655293"/>
            <a:ext cx="2972551" cy="2972551"/>
          </a:xfrm>
          <a:prstGeom prst="rect">
            <a:avLst/>
          </a:prstGeom>
        </p:spPr>
      </p:pic>
      <p:pic>
        <p:nvPicPr>
          <p:cNvPr id="3" name="dance and art11" descr="dance and art11">
            <a:hlinkClick r:id="" action="ppaction://media"/>
            <a:extLst>
              <a:ext uri="{FF2B5EF4-FFF2-40B4-BE49-F238E27FC236}">
                <a16:creationId xmlns:a16="http://schemas.microsoft.com/office/drawing/2014/main" id="{D9E821C1-0B69-B841-B0A3-FE865FDCFA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4763"/>
            <a:ext cx="812800" cy="812800"/>
          </a:xfrm>
          <a:prstGeom prst="rect">
            <a:avLst/>
          </a:prstGeom>
        </p:spPr>
      </p:pic>
      <p:grpSp>
        <p:nvGrpSpPr>
          <p:cNvPr id="13" name="Group 12">
            <a:extLst>
              <a:ext uri="{FF2B5EF4-FFF2-40B4-BE49-F238E27FC236}">
                <a16:creationId xmlns:a16="http://schemas.microsoft.com/office/drawing/2014/main" id="{469847B1-2FDF-FB44-BDFD-32B77191FAF3}"/>
              </a:ext>
            </a:extLst>
          </p:cNvPr>
          <p:cNvGrpSpPr/>
          <p:nvPr/>
        </p:nvGrpSpPr>
        <p:grpSpPr>
          <a:xfrm>
            <a:off x="8419363" y="1"/>
            <a:ext cx="724637" cy="724636"/>
            <a:chOff x="8419363" y="1"/>
            <a:chExt cx="724637" cy="724636"/>
          </a:xfrm>
        </p:grpSpPr>
        <p:sp>
          <p:nvSpPr>
            <p:cNvPr id="15" name="Rectangle 14">
              <a:extLst>
                <a:ext uri="{FF2B5EF4-FFF2-40B4-BE49-F238E27FC236}">
                  <a16:creationId xmlns:a16="http://schemas.microsoft.com/office/drawing/2014/main" id="{9449044E-F1D7-B84C-BDA3-0F998A6B8EE0}"/>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Headphones">
              <a:extLst>
                <a:ext uri="{FF2B5EF4-FFF2-40B4-BE49-F238E27FC236}">
                  <a16:creationId xmlns:a16="http://schemas.microsoft.com/office/drawing/2014/main" id="{B853EAB5-619C-2C44-9477-A424359DED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9364" y="1"/>
              <a:ext cx="724636" cy="724636"/>
            </a:xfrm>
            <a:prstGeom prst="rect">
              <a:avLst/>
            </a:prstGeom>
          </p:spPr>
        </p:pic>
      </p:grpSp>
    </p:spTree>
    <p:extLst>
      <p:ext uri="{BB962C8B-B14F-4D97-AF65-F5344CB8AC3E}">
        <p14:creationId xmlns:p14="http://schemas.microsoft.com/office/powerpoint/2010/main" val="2291642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3"/>
                                        </p:tgtEl>
                                      </p:cBhvr>
                                    </p:animEffect>
                                    <p:animScale>
                                      <p:cBhvr>
                                        <p:cTn id="14" dur="250" autoRev="1" fill="hold"/>
                                        <p:tgtEl>
                                          <p:spTgt spid="13"/>
                                        </p:tgtEl>
                                      </p:cBhvr>
                                      <p:by x="105000" y="105000"/>
                                    </p:animScale>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4121" fill="hold"/>
                                        <p:tgtEl>
                                          <p:spTgt spid="3"/>
                                        </p:tgtEl>
                                      </p:cBhvr>
                                    </p:cmd>
                                  </p:childTnLst>
                                </p:cTn>
                              </p:par>
                            </p:childTnLst>
                          </p:cTn>
                        </p:par>
                      </p:childTnLst>
                    </p:cTn>
                  </p:par>
                </p:childTnLst>
              </p:cTn>
              <p:nextCondLst>
                <p:cond evt="onClick" delay="0">
                  <p:tgtEl>
                    <p:spTgt spid="1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8" name="Google Shape;71;p14">
            <a:extLst>
              <a:ext uri="{FF2B5EF4-FFF2-40B4-BE49-F238E27FC236}">
                <a16:creationId xmlns:a16="http://schemas.microsoft.com/office/drawing/2014/main" id="{1274204D-1E72-9344-A6BC-1C0E3B58A3D4}"/>
              </a:ext>
            </a:extLst>
          </p:cNvPr>
          <p:cNvSpPr txBox="1">
            <a:spLocks/>
          </p:cNvSpPr>
          <p:nvPr/>
        </p:nvSpPr>
        <p:spPr>
          <a:xfrm>
            <a:off x="1288322" y="3534514"/>
            <a:ext cx="7301948"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pPr algn="ctr"/>
            <a:r>
              <a:rPr lang="en-US" b="0" dirty="0" err="1">
                <a:latin typeface="Gill Sans MT" panose="020B0502020104020203" pitchFamily="34" charset="77"/>
              </a:rPr>
              <a:t>Shareen</a:t>
            </a:r>
            <a:r>
              <a:rPr lang="en-US" b="0" dirty="0">
                <a:latin typeface="Gill Sans MT" panose="020B0502020104020203" pitchFamily="34" charset="77"/>
              </a:rPr>
              <a:t> smiled a big smile…. </a:t>
            </a:r>
          </a:p>
          <a:p>
            <a:endParaRPr lang="en-US" sz="2000" b="0" dirty="0">
              <a:latin typeface="Gill Sans MT" panose="020B0502020104020203" pitchFamily="34" charset="77"/>
            </a:endParaRPr>
          </a:p>
        </p:txBody>
      </p:sp>
      <p:pic>
        <p:nvPicPr>
          <p:cNvPr id="3" name="Picture 2" descr="Shareen is facing forward with two thumbs up and a big smile. She is clearly very happy and feeling relieved by Ms. Spring's suggestion">
            <a:extLst>
              <a:ext uri="{FF2B5EF4-FFF2-40B4-BE49-F238E27FC236}">
                <a16:creationId xmlns:a16="http://schemas.microsoft.com/office/drawing/2014/main" id="{431EA793-E3FC-B545-A42D-928A9F986E70}"/>
              </a:ext>
            </a:extLst>
          </p:cNvPr>
          <p:cNvPicPr>
            <a:picLocks noChangeAspect="1"/>
          </p:cNvPicPr>
          <p:nvPr/>
        </p:nvPicPr>
        <p:blipFill>
          <a:blip r:embed="rId5"/>
          <a:stretch>
            <a:fillRect/>
          </a:stretch>
        </p:blipFill>
        <p:spPr>
          <a:xfrm>
            <a:off x="3435646" y="767443"/>
            <a:ext cx="2272708" cy="2284186"/>
          </a:xfrm>
          <a:prstGeom prst="rect">
            <a:avLst/>
          </a:prstGeom>
        </p:spPr>
      </p:pic>
      <p:pic>
        <p:nvPicPr>
          <p:cNvPr id="7" name="1122_1" descr="1122_1">
            <a:hlinkClick r:id="" action="ppaction://media"/>
            <a:extLst>
              <a:ext uri="{FF2B5EF4-FFF2-40B4-BE49-F238E27FC236}">
                <a16:creationId xmlns:a16="http://schemas.microsoft.com/office/drawing/2014/main" id="{5FAF5509-67E0-2549-9066-F848B8833F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5" y="4763"/>
            <a:ext cx="812800" cy="812800"/>
          </a:xfrm>
          <a:prstGeom prst="rect">
            <a:avLst/>
          </a:prstGeom>
        </p:spPr>
      </p:pic>
      <p:grpSp>
        <p:nvGrpSpPr>
          <p:cNvPr id="9" name="Group 8">
            <a:extLst>
              <a:ext uri="{FF2B5EF4-FFF2-40B4-BE49-F238E27FC236}">
                <a16:creationId xmlns:a16="http://schemas.microsoft.com/office/drawing/2014/main" id="{A692165D-67E4-E947-B789-B9642EF5837B}"/>
              </a:ext>
            </a:extLst>
          </p:cNvPr>
          <p:cNvGrpSpPr/>
          <p:nvPr/>
        </p:nvGrpSpPr>
        <p:grpSpPr>
          <a:xfrm>
            <a:off x="8419363" y="1"/>
            <a:ext cx="724637" cy="724636"/>
            <a:chOff x="8419363" y="1"/>
            <a:chExt cx="724637" cy="724636"/>
          </a:xfrm>
        </p:grpSpPr>
        <p:sp>
          <p:nvSpPr>
            <p:cNvPr id="10" name="Rectangle 9">
              <a:extLst>
                <a:ext uri="{FF2B5EF4-FFF2-40B4-BE49-F238E27FC236}">
                  <a16:creationId xmlns:a16="http://schemas.microsoft.com/office/drawing/2014/main" id="{7A15B5CC-67B9-3A4C-8F66-3835BBB49CDB}"/>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Headphones">
              <a:extLst>
                <a:ext uri="{FF2B5EF4-FFF2-40B4-BE49-F238E27FC236}">
                  <a16:creationId xmlns:a16="http://schemas.microsoft.com/office/drawing/2014/main" id="{B1722843-0E43-BC4F-BA8F-090FA85CF1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9364" y="1"/>
              <a:ext cx="724636" cy="724636"/>
            </a:xfrm>
            <a:prstGeom prst="rect">
              <a:avLst/>
            </a:prstGeom>
          </p:spPr>
        </p:pic>
      </p:grpSp>
    </p:spTree>
    <p:extLst>
      <p:ext uri="{BB962C8B-B14F-4D97-AF65-F5344CB8AC3E}">
        <p14:creationId xmlns:p14="http://schemas.microsoft.com/office/powerpoint/2010/main" val="2376562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9"/>
                                        </p:tgtEl>
                                      </p:cBhvr>
                                    </p:animEffect>
                                    <p:animScale>
                                      <p:cBhvr>
                                        <p:cTn id="8" dur="250" autoRev="1" fill="hold"/>
                                        <p:tgtEl>
                                          <p:spTgt spid="9"/>
                                        </p:tgtEl>
                                      </p:cBhvr>
                                      <p:by x="105000" y="105000"/>
                                    </p:animScale>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232" fill="hold"/>
                                        <p:tgtEl>
                                          <p:spTgt spid="7"/>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8" name="Google Shape;71;p14">
            <a:extLst>
              <a:ext uri="{FF2B5EF4-FFF2-40B4-BE49-F238E27FC236}">
                <a16:creationId xmlns:a16="http://schemas.microsoft.com/office/drawing/2014/main" id="{1274204D-1E72-9344-A6BC-1C0E3B58A3D4}"/>
              </a:ext>
            </a:extLst>
          </p:cNvPr>
          <p:cNvSpPr txBox="1">
            <a:spLocks/>
          </p:cNvSpPr>
          <p:nvPr/>
        </p:nvSpPr>
        <p:spPr>
          <a:xfrm>
            <a:off x="1288322" y="3786975"/>
            <a:ext cx="7301948"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pPr algn="ctr"/>
            <a:r>
              <a:rPr lang="en-US" sz="3600" b="0" dirty="0">
                <a:latin typeface="Gill Sans MT" panose="020B0502020104020203" pitchFamily="34" charset="77"/>
              </a:rPr>
              <a:t>And on the next day she </a:t>
            </a:r>
          </a:p>
          <a:p>
            <a:pPr algn="ctr"/>
            <a:r>
              <a:rPr lang="en-US" sz="3600" b="0" dirty="0">
                <a:latin typeface="Gill Sans MT" panose="020B0502020104020203" pitchFamily="34" charset="77"/>
              </a:rPr>
              <a:t>danced right back to school.</a:t>
            </a:r>
          </a:p>
          <a:p>
            <a:endParaRPr lang="en-US" sz="3600" b="0" dirty="0">
              <a:latin typeface="Gill Sans MT" panose="020B0502020104020203" pitchFamily="34" charset="77"/>
            </a:endParaRPr>
          </a:p>
        </p:txBody>
      </p:sp>
      <p:pic>
        <p:nvPicPr>
          <p:cNvPr id="9" name="Picture 8" descr="Shareen walks back into her school with a smile on her face and a big backpack on her back">
            <a:extLst>
              <a:ext uri="{FF2B5EF4-FFF2-40B4-BE49-F238E27FC236}">
                <a16:creationId xmlns:a16="http://schemas.microsoft.com/office/drawing/2014/main" id="{22B02E23-607A-874B-AEC9-55668F502759}"/>
              </a:ext>
            </a:extLst>
          </p:cNvPr>
          <p:cNvPicPr>
            <a:picLocks noChangeAspect="1"/>
          </p:cNvPicPr>
          <p:nvPr/>
        </p:nvPicPr>
        <p:blipFill>
          <a:blip r:embed="rId7"/>
          <a:stretch>
            <a:fillRect/>
          </a:stretch>
        </p:blipFill>
        <p:spPr>
          <a:xfrm>
            <a:off x="3675646" y="655260"/>
            <a:ext cx="2527300" cy="2527300"/>
          </a:xfrm>
          <a:prstGeom prst="rect">
            <a:avLst/>
          </a:prstGeom>
        </p:spPr>
      </p:pic>
      <p:pic>
        <p:nvPicPr>
          <p:cNvPr id="12" name="1223_1" descr="1223_1">
            <a:hlinkClick r:id="" action="ppaction://media"/>
            <a:extLst>
              <a:ext uri="{FF2B5EF4-FFF2-40B4-BE49-F238E27FC236}">
                <a16:creationId xmlns:a16="http://schemas.microsoft.com/office/drawing/2014/main" id="{6C62DE7B-DFB3-E74C-9786-59F6CC5052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1922" y="785817"/>
            <a:ext cx="812800" cy="812800"/>
          </a:xfrm>
          <a:prstGeom prst="rect">
            <a:avLst/>
          </a:prstGeom>
        </p:spPr>
      </p:pic>
      <p:grpSp>
        <p:nvGrpSpPr>
          <p:cNvPr id="13" name="Group 12">
            <a:extLst>
              <a:ext uri="{FF2B5EF4-FFF2-40B4-BE49-F238E27FC236}">
                <a16:creationId xmlns:a16="http://schemas.microsoft.com/office/drawing/2014/main" id="{6B6AA05C-0DBF-0A4F-B533-662AF613A81E}"/>
              </a:ext>
            </a:extLst>
          </p:cNvPr>
          <p:cNvGrpSpPr/>
          <p:nvPr/>
        </p:nvGrpSpPr>
        <p:grpSpPr>
          <a:xfrm>
            <a:off x="8419363" y="1"/>
            <a:ext cx="724637" cy="724636"/>
            <a:chOff x="8419363" y="1"/>
            <a:chExt cx="724637" cy="724636"/>
          </a:xfrm>
        </p:grpSpPr>
        <p:sp>
          <p:nvSpPr>
            <p:cNvPr id="14" name="Rectangle 13">
              <a:extLst>
                <a:ext uri="{FF2B5EF4-FFF2-40B4-BE49-F238E27FC236}">
                  <a16:creationId xmlns:a16="http://schemas.microsoft.com/office/drawing/2014/main" id="{CF17384E-9929-8C4F-A9E4-9588820DC37D}"/>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Headphones">
              <a:extLst>
                <a:ext uri="{FF2B5EF4-FFF2-40B4-BE49-F238E27FC236}">
                  <a16:creationId xmlns:a16="http://schemas.microsoft.com/office/drawing/2014/main" id="{E08EF7AF-44EB-B44B-8D76-2A600CA782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19364" y="1"/>
              <a:ext cx="724636" cy="724636"/>
            </a:xfrm>
            <a:prstGeom prst="rect">
              <a:avLst/>
            </a:prstGeom>
          </p:spPr>
        </p:pic>
      </p:grpSp>
      <p:pic>
        <p:nvPicPr>
          <p:cNvPr id="16" name="Outro25_1" descr="Outro25_1">
            <a:hlinkClick r:id="" action="ppaction://media"/>
            <a:extLst>
              <a:ext uri="{FF2B5EF4-FFF2-40B4-BE49-F238E27FC236}">
                <a16:creationId xmlns:a16="http://schemas.microsoft.com/office/drawing/2014/main" id="{D6A6DACD-D772-964F-BEE0-6DC08B53696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81922" y="3182560"/>
            <a:ext cx="812800" cy="812800"/>
          </a:xfrm>
          <a:prstGeom prst="rect">
            <a:avLst/>
          </a:prstGeom>
        </p:spPr>
      </p:pic>
    </p:spTree>
    <p:extLst>
      <p:ext uri="{BB962C8B-B14F-4D97-AF65-F5344CB8AC3E}">
        <p14:creationId xmlns:p14="http://schemas.microsoft.com/office/powerpoint/2010/main" val="1231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9" fill="hold"/>
                                        <p:tgtEl>
                                          <p:spTgt spid="12"/>
                                        </p:tgtEl>
                                      </p:cBhvr>
                                    </p:cmd>
                                  </p:childTnLst>
                                </p:cTn>
                              </p:par>
                            </p:childTnLst>
                          </p:cTn>
                        </p:par>
                        <p:par>
                          <p:cTn id="7" fill="hold">
                            <p:stCondLst>
                              <p:cond delay="3719"/>
                            </p:stCondLst>
                            <p:childTnLst>
                              <p:par>
                                <p:cTn id="8" presetID="1" presetClass="mediacall" presetSubtype="0" fill="hold" nodeType="afterEffect">
                                  <p:stCondLst>
                                    <p:cond delay="0"/>
                                  </p:stCondLst>
                                  <p:childTnLst>
                                    <p:cmd type="call" cmd="playFrom(0.0)">
                                      <p:cBhvr>
                                        <p:cTn id="9"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endCondLst>
                    <p:cond evt="onStopAudio" delay="0">
                      <p:tgtEl>
                        <p:sldTgt/>
                      </p:tgtEl>
                    </p:cond>
                  </p:endCondLst>
                </p:cTn>
                <p:tgtEl>
                  <p:spTgt spid="12"/>
                </p:tgtEl>
              </p:cMediaNode>
            </p:audio>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nextCondLst>
                <p:cond evt="onClick" delay="0">
                  <p:tgtEl>
                    <p:spTgt spid="13"/>
                  </p:tgtEl>
                </p:cond>
              </p:nextCondLst>
            </p:seq>
            <p:audio>
              <p:cMediaNode vol="24242" numSld="999"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ctrTitle" idx="4294967295"/>
          </p:nvPr>
        </p:nvSpPr>
        <p:spPr>
          <a:xfrm>
            <a:off x="2876787" y="1991850"/>
            <a:ext cx="3390425"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b="0" dirty="0">
                <a:latin typeface="Gill Sans MT" panose="020B0502020104020203" pitchFamily="34" charset="77"/>
              </a:rPr>
              <a:t>THE END</a:t>
            </a:r>
            <a:endParaRPr sz="6000" b="0" dirty="0">
              <a:latin typeface="Gill Sans MT" panose="020B0502020104020203" pitchFamily="34" charset="77"/>
            </a:endParaRPr>
          </a:p>
        </p:txBody>
      </p:sp>
      <p:sp>
        <p:nvSpPr>
          <p:cNvPr id="135" name="Google Shape;135;p22"/>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extLst>
      <p:ext uri="{BB962C8B-B14F-4D97-AF65-F5344CB8AC3E}">
        <p14:creationId xmlns:p14="http://schemas.microsoft.com/office/powerpoint/2010/main" val="452392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919">
        <p15:prstTrans prst="pageCurlDouble"/>
      </p:transition>
    </mc:Choice>
    <mc:Fallback xmlns="">
      <p:transition spd="slow" advTm="4919">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1556900" y="374110"/>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Author’s Statement</a:t>
            </a:r>
            <a:endParaRPr dirty="0"/>
          </a:p>
        </p:txBody>
      </p:sp>
      <p:sp>
        <p:nvSpPr>
          <p:cNvPr id="92" name="Google Shape;92;p17"/>
          <p:cNvSpPr txBox="1">
            <a:spLocks noGrp="1"/>
          </p:cNvSpPr>
          <p:nvPr>
            <p:ph type="body" idx="2"/>
          </p:nvPr>
        </p:nvSpPr>
        <p:spPr>
          <a:xfrm>
            <a:off x="1556175" y="919463"/>
            <a:ext cx="6891875" cy="2207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US" sz="1200" dirty="0"/>
              <a:t>Thank you for reading “</a:t>
            </a:r>
            <a:r>
              <a:rPr lang="en-US" sz="1200" dirty="0" err="1"/>
              <a:t>Shareen</a:t>
            </a:r>
            <a:r>
              <a:rPr lang="en-US" sz="1200" dirty="0"/>
              <a:t> Loves to Dance!” </a:t>
            </a:r>
            <a:r>
              <a:rPr lang="en-US" sz="1200" dirty="0" err="1"/>
              <a:t>Shareen</a:t>
            </a:r>
            <a:r>
              <a:rPr lang="en-US" sz="1200" dirty="0"/>
              <a:t> Loves to Dance began with the idea that ADHD should be talked about and normalized in conversations with children and their support systems. Too often invisible disabilities don’t get the attention they deserve and are swept under the rug, only furthering the detrimental stigma a diagnosis carries. Many of the details in this book are intentional. It was important to me that </a:t>
            </a:r>
            <a:r>
              <a:rPr lang="en-US" sz="1200" dirty="0" err="1"/>
              <a:t>Shareen</a:t>
            </a:r>
            <a:r>
              <a:rPr lang="en-US" sz="1200" dirty="0"/>
              <a:t> was a Black girl for a few reasons. The first reason is that girls are diagnosed with ADHD at a much lower rate than boys are. While this might lead you to believe it is less prevalent in girls, research points to the real reason being that doctors are more likely to diagnosis boys with ADHD, and girls with ADHD go often undiagnosed which leaves them with a real lack of support. Additionally, I consciously made </a:t>
            </a:r>
            <a:r>
              <a:rPr lang="en-US" sz="1200" dirty="0" err="1"/>
              <a:t>Shareen</a:t>
            </a:r>
            <a:r>
              <a:rPr lang="en-US" sz="1200" dirty="0"/>
              <a:t> Black as Black girls are much more likely to be written off as having behavioral problems, and are subsequently significantly less likely to receive a diagnosis of ADHD due to racism and sexism in the classroom and diagnostic criteria. On the theme of intentionality, I gave </a:t>
            </a:r>
            <a:r>
              <a:rPr lang="en-US" sz="1200" dirty="0" err="1"/>
              <a:t>Shareen</a:t>
            </a:r>
            <a:r>
              <a:rPr lang="en-US" sz="1200" dirty="0"/>
              <a:t> two moms as I feel it is important to normalize queer parenting. </a:t>
            </a:r>
          </a:p>
          <a:p>
            <a:pPr marL="0" lvl="0" indent="0" algn="l" rtl="0">
              <a:spcBef>
                <a:spcPts val="600"/>
              </a:spcBef>
              <a:spcAft>
                <a:spcPts val="0"/>
              </a:spcAft>
              <a:buClr>
                <a:schemeClr val="dk1"/>
              </a:buClr>
              <a:buSzPts val="1100"/>
              <a:buFont typeface="Arial"/>
              <a:buNone/>
            </a:pPr>
            <a:r>
              <a:rPr lang="en-US" sz="1200" dirty="0"/>
              <a:t>This story is important to me because I believe it shows copious amounts of support and accommodations being made for a student who needs them. Her parents and school counselor didn’t hesitate to come up with creative ways to help </a:t>
            </a:r>
            <a:r>
              <a:rPr lang="en-US" sz="1200" dirty="0" err="1"/>
              <a:t>Shareen</a:t>
            </a:r>
            <a:r>
              <a:rPr lang="en-US" sz="1200" dirty="0"/>
              <a:t> reignite the love of learning she once had. They used her strengths to help her, help herself. I hope this book serves as a reminder that while ADHD may pose challenges, it is the same ADHD that enables kids to find inventive ways to conquer them. My wish is that this book helps young girls like </a:t>
            </a:r>
            <a:r>
              <a:rPr lang="en-US" sz="1200" dirty="0" err="1"/>
              <a:t>Shareen</a:t>
            </a:r>
            <a:r>
              <a:rPr lang="en-US" sz="1200" dirty="0"/>
              <a:t> feel seen and heard.</a:t>
            </a:r>
            <a:endParaRPr sz="1200" dirty="0"/>
          </a:p>
          <a:p>
            <a:pPr marL="0" lvl="0" indent="0" algn="l" rtl="0">
              <a:spcBef>
                <a:spcPts val="600"/>
              </a:spcBef>
              <a:spcAft>
                <a:spcPts val="0"/>
              </a:spcAft>
              <a:buNone/>
            </a:pPr>
            <a:endParaRPr sz="1200" dirty="0"/>
          </a:p>
        </p:txBody>
      </p:sp>
      <p:sp>
        <p:nvSpPr>
          <p:cNvPr id="95" name="Google Shape;95;p1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dirty="0"/>
          </a:p>
        </p:txBody>
      </p:sp>
    </p:spTree>
    <p:extLst>
      <p:ext uri="{BB962C8B-B14F-4D97-AF65-F5344CB8AC3E}">
        <p14:creationId xmlns:p14="http://schemas.microsoft.com/office/powerpoint/2010/main" val="2357756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Credits</a:t>
            </a:r>
            <a:endParaRPr dirty="0"/>
          </a:p>
        </p:txBody>
      </p:sp>
      <p:sp>
        <p:nvSpPr>
          <p:cNvPr id="92" name="Google Shape;92;p17"/>
          <p:cNvSpPr txBox="1">
            <a:spLocks noGrp="1"/>
          </p:cNvSpPr>
          <p:nvPr>
            <p:ph type="body" idx="2"/>
          </p:nvPr>
        </p:nvSpPr>
        <p:spPr>
          <a:xfrm>
            <a:off x="1556174" y="1578150"/>
            <a:ext cx="7587826" cy="2207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200" b="1" dirty="0">
                <a:solidFill>
                  <a:srgbClr val="25212A"/>
                </a:solidFill>
              </a:rPr>
              <a:t>Intro and Outro Music: </a:t>
            </a:r>
            <a:r>
              <a:rPr lang="en-US" sz="1200" b="1" dirty="0">
                <a:solidFill>
                  <a:srgbClr val="25212A"/>
                </a:solidFill>
                <a:hlinkClick r:id="rId3"/>
              </a:rPr>
              <a:t>www.bensound.com</a:t>
            </a:r>
            <a:endParaRPr lang="en-US" sz="1200" b="1" dirty="0">
              <a:solidFill>
                <a:srgbClr val="25212A"/>
              </a:solidFill>
            </a:endParaRPr>
          </a:p>
          <a:p>
            <a:pPr marL="0" lvl="0" indent="0" algn="l" rtl="0">
              <a:spcBef>
                <a:spcPts val="600"/>
              </a:spcBef>
              <a:spcAft>
                <a:spcPts val="0"/>
              </a:spcAft>
              <a:buNone/>
            </a:pPr>
            <a:r>
              <a:rPr lang="en-US" sz="1200" b="1" dirty="0">
                <a:solidFill>
                  <a:srgbClr val="25212A"/>
                </a:solidFill>
              </a:rPr>
              <a:t>Special thanks to Maisie Bull for voicing Ms. Spring and</a:t>
            </a:r>
          </a:p>
          <a:p>
            <a:pPr marL="0" lvl="0" indent="0" algn="l" rtl="0">
              <a:spcBef>
                <a:spcPts val="600"/>
              </a:spcBef>
              <a:spcAft>
                <a:spcPts val="0"/>
              </a:spcAft>
              <a:buNone/>
            </a:pPr>
            <a:r>
              <a:rPr lang="en-US" sz="1200" b="1" dirty="0">
                <a:solidFill>
                  <a:srgbClr val="25212A"/>
                </a:solidFill>
              </a:rPr>
              <a:t>Olivia Kelly for Ms. Spring’s </a:t>
            </a:r>
            <a:r>
              <a:rPr lang="en-US" sz="1200" b="1" dirty="0" err="1">
                <a:solidFill>
                  <a:srgbClr val="25212A"/>
                </a:solidFill>
              </a:rPr>
              <a:t>Bitmoji</a:t>
            </a:r>
            <a:endParaRPr sz="1200" dirty="0"/>
          </a:p>
          <a:p>
            <a:pPr marL="0" lvl="0" indent="0" algn="l" rtl="0">
              <a:spcBef>
                <a:spcPts val="600"/>
              </a:spcBef>
              <a:spcAft>
                <a:spcPts val="0"/>
              </a:spcAft>
              <a:buNone/>
            </a:pPr>
            <a:endParaRPr sz="1200" dirty="0"/>
          </a:p>
        </p:txBody>
      </p:sp>
      <p:sp>
        <p:nvSpPr>
          <p:cNvPr id="95" name="Google Shape;95;p1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2"/>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effectLst/>
              </a:rPr>
              <a:t>A Few Accessibility Notes:</a:t>
            </a:r>
            <a:endParaRPr dirty="0">
              <a:effectLst/>
            </a:endParaRPr>
          </a:p>
        </p:txBody>
      </p:sp>
      <p:sp>
        <p:nvSpPr>
          <p:cNvPr id="230" name="Google Shape;230;p32"/>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17" name="Google Shape;226;p32">
            <a:extLst>
              <a:ext uri="{FF2B5EF4-FFF2-40B4-BE49-F238E27FC236}">
                <a16:creationId xmlns:a16="http://schemas.microsoft.com/office/drawing/2014/main" id="{1CA2706D-41B9-D44F-8312-7FC528CBB68E}"/>
              </a:ext>
            </a:extLst>
          </p:cNvPr>
          <p:cNvSpPr txBox="1">
            <a:spLocks/>
          </p:cNvSpPr>
          <p:nvPr/>
        </p:nvSpPr>
        <p:spPr>
          <a:xfrm>
            <a:off x="1556175" y="1717600"/>
            <a:ext cx="6616800" cy="699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Gill Sans MT" panose="020B0502020104020203" pitchFamily="34" charset="77"/>
                <a:ea typeface="Oswald"/>
                <a:cs typeface="Oswald"/>
                <a:sym typeface="Oswald"/>
              </a:defRPr>
            </a:lvl1pPr>
            <a:lvl2pPr marR="0" lvl="1"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342900" indent="-342900">
              <a:buFont typeface="Arial" panose="020B0604020202020204" pitchFamily="34" charset="0"/>
              <a:buChar char="•"/>
            </a:pPr>
            <a:r>
              <a:rPr lang="en-US" sz="2000" dirty="0"/>
              <a:t>If you’d like this book to be read to you out loud, click the headphones 	      on the top of each page.</a:t>
            </a:r>
          </a:p>
        </p:txBody>
      </p:sp>
      <p:sp>
        <p:nvSpPr>
          <p:cNvPr id="19" name="Google Shape;226;p32">
            <a:extLst>
              <a:ext uri="{FF2B5EF4-FFF2-40B4-BE49-F238E27FC236}">
                <a16:creationId xmlns:a16="http://schemas.microsoft.com/office/drawing/2014/main" id="{44F07E15-CAC5-2A40-8906-B214B45CA9F5}"/>
              </a:ext>
            </a:extLst>
          </p:cNvPr>
          <p:cNvSpPr txBox="1">
            <a:spLocks/>
          </p:cNvSpPr>
          <p:nvPr/>
        </p:nvSpPr>
        <p:spPr>
          <a:xfrm>
            <a:off x="1530568" y="3024326"/>
            <a:ext cx="6616800" cy="699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Gill Sans MT" panose="020B0502020104020203" pitchFamily="34" charset="77"/>
                <a:ea typeface="Oswald"/>
                <a:cs typeface="Oswald"/>
                <a:sym typeface="Oswald"/>
              </a:defRPr>
            </a:lvl1pPr>
            <a:lvl2pPr marR="0" lvl="1"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pPr marL="342900" indent="-342900">
              <a:buFont typeface="Arial" panose="020B0604020202020204" pitchFamily="34" charset="0"/>
              <a:buChar char="•"/>
            </a:pPr>
            <a:r>
              <a:rPr lang="en-US" sz="2000" dirty="0"/>
              <a:t>This book includes sound effects which may be overstimulating for some readers. If you would like to read it without sound effects, please mute your computer.</a:t>
            </a:r>
          </a:p>
        </p:txBody>
      </p:sp>
      <p:pic>
        <p:nvPicPr>
          <p:cNvPr id="20" name="Graphic 19" descr="Line arrow Clockwise curve">
            <a:extLst>
              <a:ext uri="{FF2B5EF4-FFF2-40B4-BE49-F238E27FC236}">
                <a16:creationId xmlns:a16="http://schemas.microsoft.com/office/drawing/2014/main" id="{6DB8D2DA-ABE6-2F4B-8B43-BDA341FC62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442140">
            <a:off x="6409770" y="-294909"/>
            <a:ext cx="873761" cy="2748297"/>
          </a:xfrm>
          <a:prstGeom prst="rect">
            <a:avLst/>
          </a:prstGeom>
        </p:spPr>
      </p:pic>
      <p:sp>
        <p:nvSpPr>
          <p:cNvPr id="27" name="Google Shape;226;p32">
            <a:extLst>
              <a:ext uri="{FF2B5EF4-FFF2-40B4-BE49-F238E27FC236}">
                <a16:creationId xmlns:a16="http://schemas.microsoft.com/office/drawing/2014/main" id="{DD42C0AC-FA5E-D84D-B93F-B7865AE1FF06}"/>
              </a:ext>
            </a:extLst>
          </p:cNvPr>
          <p:cNvSpPr txBox="1">
            <a:spLocks/>
          </p:cNvSpPr>
          <p:nvPr/>
        </p:nvSpPr>
        <p:spPr>
          <a:xfrm>
            <a:off x="4412266" y="3724226"/>
            <a:ext cx="853403" cy="5414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Oswald"/>
              <a:buNone/>
              <a:defRPr sz="2400" b="0" i="0" u="none" strike="noStrike" cap="none">
                <a:solidFill>
                  <a:schemeClr val="dk1"/>
                </a:solidFill>
                <a:latin typeface="Gill Sans MT" panose="020B0502020104020203" pitchFamily="34" charset="77"/>
                <a:ea typeface="Oswald"/>
                <a:cs typeface="Oswald"/>
                <a:sym typeface="Oswald"/>
              </a:defRPr>
            </a:lvl1pPr>
            <a:lvl2pPr marR="0" lvl="1"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400"/>
              <a:buFont typeface="Oswald"/>
              <a:buNone/>
              <a:defRPr sz="2400" b="1" i="0" u="none" strike="noStrike" cap="none">
                <a:solidFill>
                  <a:schemeClr val="dk1"/>
                </a:solidFill>
                <a:latin typeface="Oswald"/>
                <a:ea typeface="Oswald"/>
                <a:cs typeface="Oswald"/>
                <a:sym typeface="Oswald"/>
              </a:defRPr>
            </a:lvl9pPr>
          </a:lstStyle>
          <a:p>
            <a:r>
              <a:rPr lang="en-US" sz="2000" dirty="0"/>
              <a:t>Enjoy!</a:t>
            </a:r>
          </a:p>
        </p:txBody>
      </p:sp>
      <p:pic>
        <p:nvPicPr>
          <p:cNvPr id="23" name="Graphic 22" descr="Mute speaker">
            <a:extLst>
              <a:ext uri="{FF2B5EF4-FFF2-40B4-BE49-F238E27FC236}">
                <a16:creationId xmlns:a16="http://schemas.microsoft.com/office/drawing/2014/main" id="{737025F4-C028-F54C-A92C-0E0990950E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3075" y="3260775"/>
            <a:ext cx="548700" cy="548700"/>
          </a:xfrm>
          <a:prstGeom prst="rect">
            <a:avLst/>
          </a:prstGeom>
        </p:spPr>
      </p:pic>
      <p:grpSp>
        <p:nvGrpSpPr>
          <p:cNvPr id="30" name="Group 29">
            <a:extLst>
              <a:ext uri="{FF2B5EF4-FFF2-40B4-BE49-F238E27FC236}">
                <a16:creationId xmlns:a16="http://schemas.microsoft.com/office/drawing/2014/main" id="{C15DDBAA-274F-9940-8DEC-C4A86461FBFC}"/>
              </a:ext>
            </a:extLst>
          </p:cNvPr>
          <p:cNvGrpSpPr/>
          <p:nvPr/>
        </p:nvGrpSpPr>
        <p:grpSpPr>
          <a:xfrm>
            <a:off x="8419363" y="1"/>
            <a:ext cx="724637" cy="724636"/>
            <a:chOff x="8419363" y="1"/>
            <a:chExt cx="724637" cy="724636"/>
          </a:xfrm>
        </p:grpSpPr>
        <p:sp>
          <p:nvSpPr>
            <p:cNvPr id="31" name="Rectangle 30">
              <a:extLst>
                <a:ext uri="{FF2B5EF4-FFF2-40B4-BE49-F238E27FC236}">
                  <a16:creationId xmlns:a16="http://schemas.microsoft.com/office/drawing/2014/main" id="{7C77739D-B572-8642-B984-9559CFADE8A1}"/>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Headphones">
              <a:extLst>
                <a:ext uri="{FF2B5EF4-FFF2-40B4-BE49-F238E27FC236}">
                  <a16:creationId xmlns:a16="http://schemas.microsoft.com/office/drawing/2014/main" id="{23186C9F-516D-E449-806D-0D255A5C46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9364" y="1"/>
              <a:ext cx="724636" cy="724636"/>
            </a:xfrm>
            <a:prstGeom prst="rect">
              <a:avLst/>
            </a:prstGeom>
          </p:spPr>
        </p:pic>
      </p:grpSp>
      <p:grpSp>
        <p:nvGrpSpPr>
          <p:cNvPr id="33" name="Group 32">
            <a:extLst>
              <a:ext uri="{FF2B5EF4-FFF2-40B4-BE49-F238E27FC236}">
                <a16:creationId xmlns:a16="http://schemas.microsoft.com/office/drawing/2014/main" id="{199B0E43-3B48-3E4B-8535-9CDB082B4DD1}"/>
              </a:ext>
            </a:extLst>
          </p:cNvPr>
          <p:cNvGrpSpPr>
            <a:grpSpLocks noChangeAspect="1"/>
          </p:cNvGrpSpPr>
          <p:nvPr/>
        </p:nvGrpSpPr>
        <p:grpSpPr>
          <a:xfrm>
            <a:off x="3326122" y="2026101"/>
            <a:ext cx="456761" cy="456760"/>
            <a:chOff x="8419363" y="1"/>
            <a:chExt cx="724637" cy="724636"/>
          </a:xfrm>
        </p:grpSpPr>
        <p:sp>
          <p:nvSpPr>
            <p:cNvPr id="34" name="Rectangle 33">
              <a:extLst>
                <a:ext uri="{FF2B5EF4-FFF2-40B4-BE49-F238E27FC236}">
                  <a16:creationId xmlns:a16="http://schemas.microsoft.com/office/drawing/2014/main" id="{A0EF7E38-D67D-B34E-B10B-845FD10194EA}"/>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Headphones">
              <a:extLst>
                <a:ext uri="{FF2B5EF4-FFF2-40B4-BE49-F238E27FC236}">
                  <a16:creationId xmlns:a16="http://schemas.microsoft.com/office/drawing/2014/main" id="{ED55FA74-5AF0-734E-B769-9EFBF3E5CF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9364" y="1"/>
              <a:ext cx="724636" cy="724636"/>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11" name="Google Shape;63;p13">
            <a:extLst>
              <a:ext uri="{FF2B5EF4-FFF2-40B4-BE49-F238E27FC236}">
                <a16:creationId xmlns:a16="http://schemas.microsoft.com/office/drawing/2014/main" id="{6AAD10BE-19FC-5348-81EF-12AAE496EE86}"/>
              </a:ext>
            </a:extLst>
          </p:cNvPr>
          <p:cNvSpPr txBox="1">
            <a:spLocks/>
          </p:cNvSpPr>
          <p:nvPr/>
        </p:nvSpPr>
        <p:spPr>
          <a:xfrm>
            <a:off x="2190483" y="603117"/>
            <a:ext cx="5657915" cy="490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pPr algn="ctr"/>
            <a:r>
              <a:rPr lang="en-US" sz="2000" b="0" dirty="0">
                <a:latin typeface="Gill Sans MT" panose="020B0502020104020203" pitchFamily="34" charset="77"/>
              </a:rPr>
              <a:t>Ever since </a:t>
            </a:r>
            <a:r>
              <a:rPr lang="en-US" sz="2000" b="0" dirty="0" err="1">
                <a:latin typeface="Gill Sans MT" panose="020B0502020104020203" pitchFamily="34" charset="77"/>
              </a:rPr>
              <a:t>Shareen</a:t>
            </a:r>
            <a:r>
              <a:rPr lang="en-US" sz="2000" b="0" dirty="0">
                <a:latin typeface="Gill Sans MT" panose="020B0502020104020203" pitchFamily="34" charset="77"/>
              </a:rPr>
              <a:t> was a baby, she loved to dance.</a:t>
            </a:r>
          </a:p>
        </p:txBody>
      </p:sp>
      <p:pic>
        <p:nvPicPr>
          <p:cNvPr id="12" name="Picture 11" descr="Shareen dancing">
            <a:extLst>
              <a:ext uri="{FF2B5EF4-FFF2-40B4-BE49-F238E27FC236}">
                <a16:creationId xmlns:a16="http://schemas.microsoft.com/office/drawing/2014/main" id="{B312E8C5-18DA-5C44-8365-A86B5EE97CE0}"/>
              </a:ext>
            </a:extLst>
          </p:cNvPr>
          <p:cNvPicPr>
            <a:picLocks noChangeAspect="1"/>
          </p:cNvPicPr>
          <p:nvPr/>
        </p:nvPicPr>
        <p:blipFill>
          <a:blip r:embed="rId7"/>
          <a:stretch>
            <a:fillRect/>
          </a:stretch>
        </p:blipFill>
        <p:spPr>
          <a:xfrm>
            <a:off x="3512973" y="1282196"/>
            <a:ext cx="3012937" cy="3012937"/>
          </a:xfrm>
          <a:prstGeom prst="rect">
            <a:avLst/>
          </a:prstGeom>
        </p:spPr>
      </p:pic>
      <p:grpSp>
        <p:nvGrpSpPr>
          <p:cNvPr id="10" name="Group 9">
            <a:extLst>
              <a:ext uri="{FF2B5EF4-FFF2-40B4-BE49-F238E27FC236}">
                <a16:creationId xmlns:a16="http://schemas.microsoft.com/office/drawing/2014/main" id="{5D8A4675-4B7A-A04E-ABAA-CA2B81880575}"/>
              </a:ext>
            </a:extLst>
          </p:cNvPr>
          <p:cNvGrpSpPr/>
          <p:nvPr/>
        </p:nvGrpSpPr>
        <p:grpSpPr>
          <a:xfrm>
            <a:off x="8419363" y="1"/>
            <a:ext cx="724637" cy="724636"/>
            <a:chOff x="8419363" y="1"/>
            <a:chExt cx="724637" cy="724636"/>
          </a:xfrm>
        </p:grpSpPr>
        <p:sp>
          <p:nvSpPr>
            <p:cNvPr id="9" name="Rectangle 8">
              <a:extLst>
                <a:ext uri="{FF2B5EF4-FFF2-40B4-BE49-F238E27FC236}">
                  <a16:creationId xmlns:a16="http://schemas.microsoft.com/office/drawing/2014/main" id="{19D95A07-4014-E04E-889A-6C1D298FF7A1}"/>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Headphones">
              <a:extLst>
                <a:ext uri="{FF2B5EF4-FFF2-40B4-BE49-F238E27FC236}">
                  <a16:creationId xmlns:a16="http://schemas.microsoft.com/office/drawing/2014/main" id="{405CAA8B-9554-4B46-91E0-24E309459F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19364" y="1"/>
              <a:ext cx="724636" cy="724636"/>
            </a:xfrm>
            <a:prstGeom prst="rect">
              <a:avLst/>
            </a:prstGeom>
          </p:spPr>
        </p:pic>
      </p:grpSp>
      <p:pic>
        <p:nvPicPr>
          <p:cNvPr id="5" name="Graphic 4" descr="Music">
            <a:extLst>
              <a:ext uri="{FF2B5EF4-FFF2-40B4-BE49-F238E27FC236}">
                <a16:creationId xmlns:a16="http://schemas.microsoft.com/office/drawing/2014/main" id="{183CD2CB-42B0-9C4A-A899-3AE5624699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98573" y="3404104"/>
            <a:ext cx="914400" cy="914400"/>
          </a:xfrm>
          <a:prstGeom prst="rect">
            <a:avLst/>
          </a:prstGeom>
        </p:spPr>
      </p:pic>
      <p:pic>
        <p:nvPicPr>
          <p:cNvPr id="7" name="Graphic 6" descr="Music notation">
            <a:extLst>
              <a:ext uri="{FF2B5EF4-FFF2-40B4-BE49-F238E27FC236}">
                <a16:creationId xmlns:a16="http://schemas.microsoft.com/office/drawing/2014/main" id="{DE7CCF88-38B0-D642-94E0-9B35F32C9A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10336" y="1428750"/>
            <a:ext cx="914400" cy="914400"/>
          </a:xfrm>
          <a:prstGeom prst="rect">
            <a:avLst/>
          </a:prstGeom>
        </p:spPr>
      </p:pic>
      <p:pic>
        <p:nvPicPr>
          <p:cNvPr id="14" name="Graphic 13" descr="Music notes">
            <a:extLst>
              <a:ext uri="{FF2B5EF4-FFF2-40B4-BE49-F238E27FC236}">
                <a16:creationId xmlns:a16="http://schemas.microsoft.com/office/drawing/2014/main" id="{72ADF965-0F19-3947-A6DC-2C7C0EE02C4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44275" y="1882995"/>
            <a:ext cx="914400" cy="914400"/>
          </a:xfrm>
          <a:prstGeom prst="rect">
            <a:avLst/>
          </a:prstGeom>
        </p:spPr>
      </p:pic>
      <p:pic>
        <p:nvPicPr>
          <p:cNvPr id="2" name="112_1" descr="112_1">
            <a:hlinkClick r:id="" action="ppaction://media"/>
            <a:extLst>
              <a:ext uri="{FF2B5EF4-FFF2-40B4-BE49-F238E27FC236}">
                <a16:creationId xmlns:a16="http://schemas.microsoft.com/office/drawing/2014/main" id="{21616C7E-973B-314F-95BF-D6F1A91187E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33936" y="1933795"/>
            <a:ext cx="812800" cy="812800"/>
          </a:xfrm>
          <a:prstGeom prst="rect">
            <a:avLst/>
          </a:prstGeom>
        </p:spPr>
      </p:pic>
      <p:pic>
        <p:nvPicPr>
          <p:cNvPr id="13" name="Intro24_1" descr="Intro24_1">
            <a:hlinkClick r:id="" action="ppaction://media"/>
            <a:extLst>
              <a:ext uri="{FF2B5EF4-FFF2-40B4-BE49-F238E27FC236}">
                <a16:creationId xmlns:a16="http://schemas.microsoft.com/office/drawing/2014/main" id="{57FEC9EA-50B5-8B40-9253-1C87FFF762BF}"/>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97638" y="469396"/>
            <a:ext cx="812800" cy="812800"/>
          </a:xfrm>
          <a:prstGeom prst="rect">
            <a:avLst/>
          </a:prstGeom>
        </p:spPr>
      </p:pic>
    </p:spTree>
    <p:extLst>
      <p:ext uri="{BB962C8B-B14F-4D97-AF65-F5344CB8AC3E}">
        <p14:creationId xmlns:p14="http://schemas.microsoft.com/office/powerpoint/2010/main" val="1925119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0" fill="hold" nodeType="after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 presetClass="mediacall" presetSubtype="0" fill="hold" nodeType="withEffect">
                                  <p:stCondLst>
                                    <p:cond delay="0"/>
                                  </p:stCondLst>
                                  <p:childTnLst>
                                    <p:cmd type="call" cmd="playFrom(0.0)">
                                      <p:cBhvr>
                                        <p:cTn id="12" dur="743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3719" fill="hold"/>
                                        <p:tgtEl>
                                          <p:spTgt spid="2"/>
                                        </p:tgtEl>
                                      </p:cBhvr>
                                    </p:cmd>
                                  </p:childTnLst>
                                </p:cTn>
                              </p:par>
                            </p:childTnLst>
                          </p:cTn>
                        </p:par>
                      </p:childTnLst>
                    </p:cTn>
                  </p:par>
                </p:childTnLst>
              </p:cTn>
              <p:nextCondLst>
                <p:cond evt="onClick" delay="0">
                  <p:tgtEl>
                    <p:spTgt spid="10"/>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audio>
              <p:cMediaNode vol="15152" showWhenStopped="0">
                <p:cTn id="23"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5" name="Google Shape;65;p13" descr="Shareen dancing in a blue car"/>
          <p:cNvPicPr preferRelativeResize="0">
            <a:picLocks noChangeAspect="1"/>
          </p:cNvPicPr>
          <p:nvPr/>
        </p:nvPicPr>
        <p:blipFill>
          <a:blip r:embed="rId5">
            <a:alphaModFix/>
          </a:blip>
          <a:stretch>
            <a:fillRect/>
          </a:stretch>
        </p:blipFill>
        <p:spPr>
          <a:xfrm>
            <a:off x="1515695" y="55445"/>
            <a:ext cx="2331538" cy="2331538"/>
          </a:xfrm>
          <a:prstGeom prst="rect">
            <a:avLst/>
          </a:prstGeom>
          <a:noFill/>
          <a:ln>
            <a:noFill/>
          </a:ln>
        </p:spPr>
      </p:pic>
      <p:sp>
        <p:nvSpPr>
          <p:cNvPr id="64" name="Google Shape;64;p13"/>
          <p:cNvSpPr txBox="1">
            <a:spLocks noGrp="1"/>
          </p:cNvSpPr>
          <p:nvPr>
            <p:ph type="ctrTitle"/>
          </p:nvPr>
        </p:nvSpPr>
        <p:spPr>
          <a:xfrm>
            <a:off x="1391586" y="1877276"/>
            <a:ext cx="2455647" cy="49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t>She danced in the car.</a:t>
            </a:r>
            <a:endParaRPr sz="2000" dirty="0"/>
          </a:p>
        </p:txBody>
      </p:sp>
      <p:pic>
        <p:nvPicPr>
          <p:cNvPr id="7" name="Google Shape;72;p14" descr="Shareen dancing on the playground with text above her that says &quot;weeee&quot;">
            <a:extLst>
              <a:ext uri="{FF2B5EF4-FFF2-40B4-BE49-F238E27FC236}">
                <a16:creationId xmlns:a16="http://schemas.microsoft.com/office/drawing/2014/main" id="{2943D3E6-97AC-9840-89F8-5F60E598B319}"/>
              </a:ext>
            </a:extLst>
          </p:cNvPr>
          <p:cNvPicPr preferRelativeResize="0">
            <a:picLocks noChangeAspect="1"/>
          </p:cNvPicPr>
          <p:nvPr/>
        </p:nvPicPr>
        <p:blipFill>
          <a:blip r:embed="rId6">
            <a:alphaModFix/>
          </a:blip>
          <a:stretch>
            <a:fillRect/>
          </a:stretch>
        </p:blipFill>
        <p:spPr>
          <a:xfrm>
            <a:off x="3300410" y="2432779"/>
            <a:ext cx="1429750" cy="1429750"/>
          </a:xfrm>
          <a:prstGeom prst="rect">
            <a:avLst/>
          </a:prstGeom>
          <a:noFill/>
          <a:ln>
            <a:noFill/>
          </a:ln>
        </p:spPr>
      </p:pic>
      <p:sp>
        <p:nvSpPr>
          <p:cNvPr id="8" name="Google Shape;71;p14">
            <a:extLst>
              <a:ext uri="{FF2B5EF4-FFF2-40B4-BE49-F238E27FC236}">
                <a16:creationId xmlns:a16="http://schemas.microsoft.com/office/drawing/2014/main" id="{1274204D-1E72-9344-A6BC-1C0E3B58A3D4}"/>
              </a:ext>
            </a:extLst>
          </p:cNvPr>
          <p:cNvSpPr txBox="1">
            <a:spLocks/>
          </p:cNvSpPr>
          <p:nvPr/>
        </p:nvSpPr>
        <p:spPr>
          <a:xfrm>
            <a:off x="2627373" y="3779578"/>
            <a:ext cx="3442687" cy="490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2000" b="0" dirty="0">
                <a:latin typeface="Gill Sans MT" panose="020B0502020104020203" pitchFamily="34" charset="77"/>
              </a:rPr>
              <a:t>She danced on the playground.</a:t>
            </a:r>
          </a:p>
        </p:txBody>
      </p:sp>
      <p:pic>
        <p:nvPicPr>
          <p:cNvPr id="9" name="Google Shape;78;p15" descr="Shareen dancing around various food items like coffee, pancakes, eggs, and waffles">
            <a:extLst>
              <a:ext uri="{FF2B5EF4-FFF2-40B4-BE49-F238E27FC236}">
                <a16:creationId xmlns:a16="http://schemas.microsoft.com/office/drawing/2014/main" id="{0F972753-F7F6-4B45-9713-A529B613A0A8}"/>
              </a:ext>
            </a:extLst>
          </p:cNvPr>
          <p:cNvPicPr preferRelativeResize="0">
            <a:picLocks noChangeAspect="1"/>
          </p:cNvPicPr>
          <p:nvPr/>
        </p:nvPicPr>
        <p:blipFill>
          <a:blip r:embed="rId7">
            <a:alphaModFix/>
          </a:blip>
          <a:stretch>
            <a:fillRect/>
          </a:stretch>
        </p:blipFill>
        <p:spPr>
          <a:xfrm>
            <a:off x="5835204" y="701601"/>
            <a:ext cx="1793101" cy="1793101"/>
          </a:xfrm>
          <a:prstGeom prst="rect">
            <a:avLst/>
          </a:prstGeom>
          <a:noFill/>
          <a:ln>
            <a:noFill/>
          </a:ln>
        </p:spPr>
      </p:pic>
      <p:sp>
        <p:nvSpPr>
          <p:cNvPr id="10" name="Google Shape;77;p15">
            <a:extLst>
              <a:ext uri="{FF2B5EF4-FFF2-40B4-BE49-F238E27FC236}">
                <a16:creationId xmlns:a16="http://schemas.microsoft.com/office/drawing/2014/main" id="{568F5DC8-820F-7B4A-B83D-B3EC9AD753B0}"/>
              </a:ext>
            </a:extLst>
          </p:cNvPr>
          <p:cNvSpPr txBox="1">
            <a:spLocks/>
          </p:cNvSpPr>
          <p:nvPr/>
        </p:nvSpPr>
        <p:spPr>
          <a:xfrm>
            <a:off x="4896681" y="2482172"/>
            <a:ext cx="3807925" cy="490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1800" b="0" dirty="0">
                <a:latin typeface="Gill Sans MT" panose="020B0502020104020203" pitchFamily="34" charset="77"/>
              </a:rPr>
              <a:t>She even danced in the supermarket!</a:t>
            </a:r>
          </a:p>
        </p:txBody>
      </p:sp>
      <p:pic>
        <p:nvPicPr>
          <p:cNvPr id="4" name="213_1" descr="213_1">
            <a:hlinkClick r:id="" action="ppaction://media"/>
            <a:extLst>
              <a:ext uri="{FF2B5EF4-FFF2-40B4-BE49-F238E27FC236}">
                <a16:creationId xmlns:a16="http://schemas.microsoft.com/office/drawing/2014/main" id="{D46FE131-7138-E84D-89C5-4361B52959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710" y="3104027"/>
            <a:ext cx="812800" cy="812800"/>
          </a:xfrm>
          <a:prstGeom prst="rect">
            <a:avLst/>
          </a:prstGeom>
        </p:spPr>
      </p:pic>
      <p:grpSp>
        <p:nvGrpSpPr>
          <p:cNvPr id="20" name="Group 19">
            <a:extLst>
              <a:ext uri="{FF2B5EF4-FFF2-40B4-BE49-F238E27FC236}">
                <a16:creationId xmlns:a16="http://schemas.microsoft.com/office/drawing/2014/main" id="{FF204307-655E-B04B-A2DE-8A9DAB634390}"/>
              </a:ext>
            </a:extLst>
          </p:cNvPr>
          <p:cNvGrpSpPr/>
          <p:nvPr/>
        </p:nvGrpSpPr>
        <p:grpSpPr>
          <a:xfrm>
            <a:off x="8419363" y="1"/>
            <a:ext cx="724637" cy="724636"/>
            <a:chOff x="8419363" y="1"/>
            <a:chExt cx="724637" cy="724636"/>
          </a:xfrm>
        </p:grpSpPr>
        <p:sp>
          <p:nvSpPr>
            <p:cNvPr id="21" name="Rectangle 20">
              <a:extLst>
                <a:ext uri="{FF2B5EF4-FFF2-40B4-BE49-F238E27FC236}">
                  <a16:creationId xmlns:a16="http://schemas.microsoft.com/office/drawing/2014/main" id="{0D2015B2-1423-B94F-8054-30C63E543ECD}"/>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Headphones">
              <a:extLst>
                <a:ext uri="{FF2B5EF4-FFF2-40B4-BE49-F238E27FC236}">
                  <a16:creationId xmlns:a16="http://schemas.microsoft.com/office/drawing/2014/main" id="{789AC4FC-9123-C549-8320-EF32AF14E5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19364" y="1"/>
              <a:ext cx="724636" cy="724636"/>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20"/>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20"/>
                                        </p:tgtEl>
                                      </p:cBhvr>
                                    </p:animEffect>
                                    <p:animScale>
                                      <p:cBhvr>
                                        <p:cTn id="8" dur="250" autoRev="1" fill="hold"/>
                                        <p:tgtEl>
                                          <p:spTgt spid="20"/>
                                        </p:tgtEl>
                                      </p:cBhvr>
                                      <p:by x="105000" y="105000"/>
                                    </p:animScale>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5948" fill="hold"/>
                                        <p:tgtEl>
                                          <p:spTgt spid="4"/>
                                        </p:tgtEl>
                                      </p:cBhvr>
                                    </p:cmd>
                                  </p:childTnLst>
                                </p:cTn>
                              </p:par>
                            </p:childTnLst>
                          </p:cTn>
                        </p:par>
                      </p:childTnLst>
                    </p:cTn>
                  </p:par>
                </p:childTnLst>
              </p:cTn>
              <p:nextCondLst>
                <p:cond evt="onClick" delay="0">
                  <p:tgtEl>
                    <p:spTgt spid="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ctrTitle" idx="4294967295"/>
          </p:nvPr>
        </p:nvSpPr>
        <p:spPr>
          <a:xfrm>
            <a:off x="1710427" y="1899085"/>
            <a:ext cx="6463273"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b="0" dirty="0">
                <a:latin typeface="Gill Sans MT" panose="020B0502020104020203" pitchFamily="34" charset="77"/>
              </a:rPr>
              <a:t>Do you like to dance?</a:t>
            </a:r>
            <a:endParaRPr sz="5400" b="0" dirty="0">
              <a:latin typeface="Gill Sans MT" panose="020B0502020104020203" pitchFamily="34" charset="77"/>
            </a:endParaRPr>
          </a:p>
        </p:txBody>
      </p:sp>
      <p:sp>
        <p:nvSpPr>
          <p:cNvPr id="135" name="Google Shape;135;p22"/>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 name="314_1" descr="314_1">
            <a:hlinkClick r:id="" action="ppaction://media"/>
            <a:extLst>
              <a:ext uri="{FF2B5EF4-FFF2-40B4-BE49-F238E27FC236}">
                <a16:creationId xmlns:a16="http://schemas.microsoft.com/office/drawing/2014/main" id="{7636526D-8906-DF41-9D0C-3AF8C992E5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4763"/>
            <a:ext cx="812800" cy="812800"/>
          </a:xfrm>
          <a:prstGeom prst="rect">
            <a:avLst/>
          </a:prstGeom>
        </p:spPr>
      </p:pic>
      <p:grpSp>
        <p:nvGrpSpPr>
          <p:cNvPr id="10" name="Group 9">
            <a:extLst>
              <a:ext uri="{FF2B5EF4-FFF2-40B4-BE49-F238E27FC236}">
                <a16:creationId xmlns:a16="http://schemas.microsoft.com/office/drawing/2014/main" id="{7BCE31D1-4F18-AD41-867A-101ADB46D488}"/>
              </a:ext>
            </a:extLst>
          </p:cNvPr>
          <p:cNvGrpSpPr/>
          <p:nvPr/>
        </p:nvGrpSpPr>
        <p:grpSpPr>
          <a:xfrm>
            <a:off x="8419363" y="1"/>
            <a:ext cx="724637" cy="724636"/>
            <a:chOff x="8419363" y="1"/>
            <a:chExt cx="724637" cy="724636"/>
          </a:xfrm>
        </p:grpSpPr>
        <p:sp>
          <p:nvSpPr>
            <p:cNvPr id="11" name="Rectangle 10">
              <a:extLst>
                <a:ext uri="{FF2B5EF4-FFF2-40B4-BE49-F238E27FC236}">
                  <a16:creationId xmlns:a16="http://schemas.microsoft.com/office/drawing/2014/main" id="{250E68FE-C5E6-7D48-896D-DF5ADEC287E3}"/>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Headphones">
              <a:extLst>
                <a:ext uri="{FF2B5EF4-FFF2-40B4-BE49-F238E27FC236}">
                  <a16:creationId xmlns:a16="http://schemas.microsoft.com/office/drawing/2014/main" id="{920B3D9C-5762-8F45-B92F-18248C2F33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9364" y="1"/>
              <a:ext cx="724636" cy="724636"/>
            </a:xfrm>
            <a:prstGeom prst="rect">
              <a:avLst/>
            </a:prstGeom>
          </p:spPr>
        </p:pic>
      </p:grpSp>
    </p:spTree>
    <p:extLst>
      <p:ext uri="{BB962C8B-B14F-4D97-AF65-F5344CB8AC3E}">
        <p14:creationId xmlns:p14="http://schemas.microsoft.com/office/powerpoint/2010/main" val="225401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10"/>
                                        </p:tgtEl>
                                      </p:cBhvr>
                                    </p:animEffect>
                                    <p:animScale>
                                      <p:cBhvr>
                                        <p:cTn id="8" dur="250" autoRev="1" fill="hold"/>
                                        <p:tgtEl>
                                          <p:spTgt spid="10"/>
                                        </p:tgtEl>
                                      </p:cBhvr>
                                      <p:by x="105000" y="105000"/>
                                    </p:animScale>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232" fill="hold"/>
                                        <p:tgtEl>
                                          <p:spTgt spid="2"/>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8" name="Google Shape;71;p14">
            <a:extLst>
              <a:ext uri="{FF2B5EF4-FFF2-40B4-BE49-F238E27FC236}">
                <a16:creationId xmlns:a16="http://schemas.microsoft.com/office/drawing/2014/main" id="{1274204D-1E72-9344-A6BC-1C0E3B58A3D4}"/>
              </a:ext>
            </a:extLst>
          </p:cNvPr>
          <p:cNvSpPr txBox="1">
            <a:spLocks/>
          </p:cNvSpPr>
          <p:nvPr/>
        </p:nvSpPr>
        <p:spPr>
          <a:xfrm>
            <a:off x="1162899" y="2974317"/>
            <a:ext cx="7156174" cy="13650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pPr algn="ctr"/>
            <a:r>
              <a:rPr lang="en-US" sz="1600" b="0" dirty="0" err="1">
                <a:latin typeface="Gill Sans MT" panose="020B0502020104020203" pitchFamily="34" charset="77"/>
              </a:rPr>
              <a:t>Shareen</a:t>
            </a:r>
            <a:r>
              <a:rPr lang="en-US" sz="1600" b="0" dirty="0">
                <a:latin typeface="Gill Sans MT" panose="020B0502020104020203" pitchFamily="34" charset="77"/>
              </a:rPr>
              <a:t> loved learning and was very very smart.</a:t>
            </a:r>
          </a:p>
          <a:p>
            <a:pPr algn="ctr"/>
            <a:endParaRPr lang="en-US" sz="1600" b="0" dirty="0">
              <a:latin typeface="Gill Sans MT" panose="020B0502020104020203" pitchFamily="34" charset="77"/>
            </a:endParaRPr>
          </a:p>
          <a:p>
            <a:pPr algn="ctr"/>
            <a:r>
              <a:rPr lang="en-US" sz="1600" b="0" dirty="0">
                <a:latin typeface="Gill Sans MT" panose="020B0502020104020203" pitchFamily="34" charset="77"/>
              </a:rPr>
              <a:t>Her favorite subjects were music and art.</a:t>
            </a:r>
          </a:p>
          <a:p>
            <a:pPr algn="ctr"/>
            <a:endParaRPr lang="en-US" sz="1600" b="0" dirty="0">
              <a:latin typeface="Gill Sans MT" panose="020B0502020104020203" pitchFamily="34" charset="77"/>
            </a:endParaRPr>
          </a:p>
          <a:p>
            <a:pPr algn="ctr"/>
            <a:r>
              <a:rPr lang="en-US" sz="1600" b="0" dirty="0">
                <a:latin typeface="Gill Sans MT" panose="020B0502020104020203" pitchFamily="34" charset="77"/>
              </a:rPr>
              <a:t>She was a really hard worker and always tried her best.</a:t>
            </a:r>
          </a:p>
        </p:txBody>
      </p:sp>
      <p:pic>
        <p:nvPicPr>
          <p:cNvPr id="11" name="Picture 10" descr="Shareen thinking really hard with different mathematical symbols circling around her head">
            <a:extLst>
              <a:ext uri="{FF2B5EF4-FFF2-40B4-BE49-F238E27FC236}">
                <a16:creationId xmlns:a16="http://schemas.microsoft.com/office/drawing/2014/main" id="{02C22CE8-B9B0-C945-B9FF-7084638E0CF5}"/>
              </a:ext>
            </a:extLst>
          </p:cNvPr>
          <p:cNvPicPr>
            <a:picLocks noChangeAspect="1"/>
          </p:cNvPicPr>
          <p:nvPr/>
        </p:nvPicPr>
        <p:blipFill>
          <a:blip r:embed="rId5"/>
          <a:stretch>
            <a:fillRect/>
          </a:stretch>
        </p:blipFill>
        <p:spPr>
          <a:xfrm>
            <a:off x="1700729" y="971078"/>
            <a:ext cx="1797846" cy="1797846"/>
          </a:xfrm>
          <a:prstGeom prst="rect">
            <a:avLst/>
          </a:prstGeom>
        </p:spPr>
      </p:pic>
      <p:pic>
        <p:nvPicPr>
          <p:cNvPr id="13" name="Picture 12" descr="Shareen smiling while reading a book">
            <a:extLst>
              <a:ext uri="{FF2B5EF4-FFF2-40B4-BE49-F238E27FC236}">
                <a16:creationId xmlns:a16="http://schemas.microsoft.com/office/drawing/2014/main" id="{91D5481A-9B5D-4044-87FB-9290BC0FA016}"/>
              </a:ext>
            </a:extLst>
          </p:cNvPr>
          <p:cNvPicPr>
            <a:picLocks noChangeAspect="1"/>
          </p:cNvPicPr>
          <p:nvPr/>
        </p:nvPicPr>
        <p:blipFill>
          <a:blip r:embed="rId6"/>
          <a:stretch>
            <a:fillRect/>
          </a:stretch>
        </p:blipFill>
        <p:spPr>
          <a:xfrm>
            <a:off x="3475197" y="804087"/>
            <a:ext cx="2170230" cy="2170230"/>
          </a:xfrm>
          <a:prstGeom prst="rect">
            <a:avLst/>
          </a:prstGeom>
        </p:spPr>
      </p:pic>
      <p:pic>
        <p:nvPicPr>
          <p:cNvPr id="15" name="Picture 14" descr="Shareen in a science lab doing experiments with test tubes and beakers">
            <a:extLst>
              <a:ext uri="{FF2B5EF4-FFF2-40B4-BE49-F238E27FC236}">
                <a16:creationId xmlns:a16="http://schemas.microsoft.com/office/drawing/2014/main" id="{1B0D8DB2-81DD-5D4E-A67F-E56B9D41AD32}"/>
              </a:ext>
            </a:extLst>
          </p:cNvPr>
          <p:cNvPicPr>
            <a:picLocks noChangeAspect="1"/>
          </p:cNvPicPr>
          <p:nvPr/>
        </p:nvPicPr>
        <p:blipFill>
          <a:blip r:embed="rId7"/>
          <a:stretch>
            <a:fillRect/>
          </a:stretch>
        </p:blipFill>
        <p:spPr>
          <a:xfrm>
            <a:off x="5989177" y="971078"/>
            <a:ext cx="1830842" cy="1830842"/>
          </a:xfrm>
          <a:prstGeom prst="rect">
            <a:avLst/>
          </a:prstGeom>
        </p:spPr>
      </p:pic>
      <p:pic>
        <p:nvPicPr>
          <p:cNvPr id="4" name="415_1" descr="415_1">
            <a:hlinkClick r:id="" action="ppaction://media"/>
            <a:extLst>
              <a:ext uri="{FF2B5EF4-FFF2-40B4-BE49-F238E27FC236}">
                <a16:creationId xmlns:a16="http://schemas.microsoft.com/office/drawing/2014/main" id="{7527C151-FB58-EA4E-AB3A-8A48915C13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9654" y="1463601"/>
            <a:ext cx="812800" cy="812800"/>
          </a:xfrm>
          <a:prstGeom prst="rect">
            <a:avLst/>
          </a:prstGeom>
        </p:spPr>
      </p:pic>
      <p:grpSp>
        <p:nvGrpSpPr>
          <p:cNvPr id="16" name="Group 15">
            <a:extLst>
              <a:ext uri="{FF2B5EF4-FFF2-40B4-BE49-F238E27FC236}">
                <a16:creationId xmlns:a16="http://schemas.microsoft.com/office/drawing/2014/main" id="{7640CCEA-76B9-B941-B0C5-88494CDB3A6C}"/>
              </a:ext>
            </a:extLst>
          </p:cNvPr>
          <p:cNvGrpSpPr/>
          <p:nvPr/>
        </p:nvGrpSpPr>
        <p:grpSpPr>
          <a:xfrm>
            <a:off x="8419363" y="1"/>
            <a:ext cx="724637" cy="724636"/>
            <a:chOff x="8419363" y="1"/>
            <a:chExt cx="724637" cy="724636"/>
          </a:xfrm>
        </p:grpSpPr>
        <p:sp>
          <p:nvSpPr>
            <p:cNvPr id="17" name="Rectangle 16">
              <a:extLst>
                <a:ext uri="{FF2B5EF4-FFF2-40B4-BE49-F238E27FC236}">
                  <a16:creationId xmlns:a16="http://schemas.microsoft.com/office/drawing/2014/main" id="{846AE57C-698D-EC4F-B9F7-E987DCA87466}"/>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Headphones">
              <a:extLst>
                <a:ext uri="{FF2B5EF4-FFF2-40B4-BE49-F238E27FC236}">
                  <a16:creationId xmlns:a16="http://schemas.microsoft.com/office/drawing/2014/main" id="{915FEBCA-EBA0-7A4C-8F08-3E8504A7C3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19364" y="1"/>
              <a:ext cx="724636" cy="724636"/>
            </a:xfrm>
            <a:prstGeom prst="rect">
              <a:avLst/>
            </a:prstGeom>
          </p:spPr>
        </p:pic>
      </p:grpSp>
    </p:spTree>
    <p:extLst>
      <p:ext uri="{BB962C8B-B14F-4D97-AF65-F5344CB8AC3E}">
        <p14:creationId xmlns:p14="http://schemas.microsoft.com/office/powerpoint/2010/main" val="2380233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16"/>
                                        </p:tgtEl>
                                      </p:cBhvr>
                                    </p:animEffect>
                                    <p:animScale>
                                      <p:cBhvr>
                                        <p:cTn id="8" dur="250" autoRev="1" fill="hold"/>
                                        <p:tgtEl>
                                          <p:spTgt spid="16"/>
                                        </p:tgtEl>
                                      </p:cBhvr>
                                      <p:by x="105000" y="105000"/>
                                    </p:animScale>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0406" fill="hold"/>
                                        <p:tgtEl>
                                          <p:spTgt spid="4"/>
                                        </p:tgtEl>
                                      </p:cBhvr>
                                    </p:cmd>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8" name="Google Shape;71;p14">
            <a:extLst>
              <a:ext uri="{FF2B5EF4-FFF2-40B4-BE49-F238E27FC236}">
                <a16:creationId xmlns:a16="http://schemas.microsoft.com/office/drawing/2014/main" id="{1274204D-1E72-9344-A6BC-1C0E3B58A3D4}"/>
              </a:ext>
            </a:extLst>
          </p:cNvPr>
          <p:cNvSpPr txBox="1">
            <a:spLocks/>
          </p:cNvSpPr>
          <p:nvPr/>
        </p:nvSpPr>
        <p:spPr>
          <a:xfrm>
            <a:off x="1324820" y="2984821"/>
            <a:ext cx="3684105"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1600" b="0" dirty="0">
                <a:latin typeface="Gill Sans MT" panose="020B0502020104020203" pitchFamily="34" charset="77"/>
              </a:rPr>
              <a:t>Even though she was a hard worker, sometimes she found it super difficult to sit through her classes</a:t>
            </a:r>
            <a:r>
              <a:rPr lang="en-US" sz="1400" b="0" dirty="0">
                <a:latin typeface="Gill Sans MT" panose="020B0502020104020203" pitchFamily="34" charset="77"/>
              </a:rPr>
              <a:t>.</a:t>
            </a:r>
          </a:p>
        </p:txBody>
      </p:sp>
      <p:sp>
        <p:nvSpPr>
          <p:cNvPr id="9" name="Google Shape;71;p14">
            <a:extLst>
              <a:ext uri="{FF2B5EF4-FFF2-40B4-BE49-F238E27FC236}">
                <a16:creationId xmlns:a16="http://schemas.microsoft.com/office/drawing/2014/main" id="{9BD46F5E-52A2-064B-B238-487DC98571FD}"/>
              </a:ext>
            </a:extLst>
          </p:cNvPr>
          <p:cNvSpPr txBox="1">
            <a:spLocks/>
          </p:cNvSpPr>
          <p:nvPr/>
        </p:nvSpPr>
        <p:spPr>
          <a:xfrm>
            <a:off x="4381881" y="3579213"/>
            <a:ext cx="4244290" cy="7246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1500" b="0" dirty="0">
                <a:latin typeface="Gill Sans MT" panose="020B0502020104020203" pitchFamily="34" charset="77"/>
              </a:rPr>
              <a:t>Sometimes when she had to sit for too long, </a:t>
            </a:r>
          </a:p>
          <a:p>
            <a:r>
              <a:rPr lang="en-US" sz="1500" b="0" dirty="0">
                <a:latin typeface="Gill Sans MT" panose="020B0502020104020203" pitchFamily="34" charset="77"/>
              </a:rPr>
              <a:t>she said she felt like lightning bolts were</a:t>
            </a:r>
          </a:p>
          <a:p>
            <a:r>
              <a:rPr lang="en-US" sz="1500" b="0" dirty="0">
                <a:latin typeface="Gill Sans MT" panose="020B0502020104020203" pitchFamily="34" charset="77"/>
              </a:rPr>
              <a:t>zooming up and down and up and down her body!</a:t>
            </a:r>
          </a:p>
        </p:txBody>
      </p:sp>
      <p:pic>
        <p:nvPicPr>
          <p:cNvPr id="7" name="Picture 6" descr="Shareen has a backpack on and looks really upset with a dark cloud over her head while she walks to school">
            <a:extLst>
              <a:ext uri="{FF2B5EF4-FFF2-40B4-BE49-F238E27FC236}">
                <a16:creationId xmlns:a16="http://schemas.microsoft.com/office/drawing/2014/main" id="{CEDA6B64-6B3A-F743-B91B-0AF22641DFA7}"/>
              </a:ext>
            </a:extLst>
          </p:cNvPr>
          <p:cNvPicPr>
            <a:picLocks noChangeAspect="1"/>
          </p:cNvPicPr>
          <p:nvPr/>
        </p:nvPicPr>
        <p:blipFill>
          <a:blip r:embed="rId5"/>
          <a:stretch>
            <a:fillRect/>
          </a:stretch>
        </p:blipFill>
        <p:spPr>
          <a:xfrm>
            <a:off x="2070644" y="519091"/>
            <a:ext cx="2192458" cy="2192458"/>
          </a:xfrm>
          <a:prstGeom prst="rect">
            <a:avLst/>
          </a:prstGeom>
        </p:spPr>
      </p:pic>
      <p:grpSp>
        <p:nvGrpSpPr>
          <p:cNvPr id="16" name="Group 15" descr="Shareen sits at her desk with her eyebrows scrunched, clearly upset, raising her hand. She has a speech bubble that has two lightning bolts inside of it.">
            <a:extLst>
              <a:ext uri="{FF2B5EF4-FFF2-40B4-BE49-F238E27FC236}">
                <a16:creationId xmlns:a16="http://schemas.microsoft.com/office/drawing/2014/main" id="{D1AA2CC1-9B80-B047-9E5C-0EAB65C10AD0}"/>
              </a:ext>
            </a:extLst>
          </p:cNvPr>
          <p:cNvGrpSpPr/>
          <p:nvPr/>
        </p:nvGrpSpPr>
        <p:grpSpPr>
          <a:xfrm>
            <a:off x="5335938" y="1013574"/>
            <a:ext cx="2292367" cy="2292367"/>
            <a:chOff x="5335938" y="1013574"/>
            <a:chExt cx="2292367" cy="2292367"/>
          </a:xfrm>
        </p:grpSpPr>
        <p:grpSp>
          <p:nvGrpSpPr>
            <p:cNvPr id="15" name="Group 14">
              <a:extLst>
                <a:ext uri="{FF2B5EF4-FFF2-40B4-BE49-F238E27FC236}">
                  <a16:creationId xmlns:a16="http://schemas.microsoft.com/office/drawing/2014/main" id="{62D35E8D-9FEC-5A42-A3FB-A1B898A0FB6E}"/>
                </a:ext>
              </a:extLst>
            </p:cNvPr>
            <p:cNvGrpSpPr/>
            <p:nvPr/>
          </p:nvGrpSpPr>
          <p:grpSpPr>
            <a:xfrm>
              <a:off x="5335938" y="1013574"/>
              <a:ext cx="2292367" cy="2292367"/>
              <a:chOff x="5335938" y="1013574"/>
              <a:chExt cx="2292367" cy="2292367"/>
            </a:xfrm>
          </p:grpSpPr>
          <p:pic>
            <p:nvPicPr>
              <p:cNvPr id="10" name="Picture 9">
                <a:extLst>
                  <a:ext uri="{FF2B5EF4-FFF2-40B4-BE49-F238E27FC236}">
                    <a16:creationId xmlns:a16="http://schemas.microsoft.com/office/drawing/2014/main" id="{942BD1AD-9C47-7B4E-88B1-9D33AAFA539E}"/>
                  </a:ext>
                </a:extLst>
              </p:cNvPr>
              <p:cNvPicPr>
                <a:picLocks noChangeAspect="1"/>
              </p:cNvPicPr>
              <p:nvPr/>
            </p:nvPicPr>
            <p:blipFill>
              <a:blip r:embed="rId6"/>
              <a:stretch>
                <a:fillRect/>
              </a:stretch>
            </p:blipFill>
            <p:spPr>
              <a:xfrm>
                <a:off x="5335938" y="1013574"/>
                <a:ext cx="2292367" cy="2292367"/>
              </a:xfrm>
              <a:prstGeom prst="rect">
                <a:avLst/>
              </a:prstGeom>
            </p:spPr>
          </p:pic>
          <p:sp>
            <p:nvSpPr>
              <p:cNvPr id="14" name="Oval 13">
                <a:extLst>
                  <a:ext uri="{FF2B5EF4-FFF2-40B4-BE49-F238E27FC236}">
                    <a16:creationId xmlns:a16="http://schemas.microsoft.com/office/drawing/2014/main" id="{538DC051-FF41-ED4F-9236-9D75D19EB4E4}"/>
                  </a:ext>
                </a:extLst>
              </p:cNvPr>
              <p:cNvSpPr/>
              <p:nvPr/>
            </p:nvSpPr>
            <p:spPr>
              <a:xfrm>
                <a:off x="6585293" y="1111718"/>
                <a:ext cx="869472" cy="563078"/>
              </a:xfrm>
              <a:prstGeom prst="ellipse">
                <a:avLst/>
              </a:prstGeom>
              <a:solidFill>
                <a:srgbClr val="F0E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Graphic 11" descr="Lightning bolt">
              <a:extLst>
                <a:ext uri="{FF2B5EF4-FFF2-40B4-BE49-F238E27FC236}">
                  <a16:creationId xmlns:a16="http://schemas.microsoft.com/office/drawing/2014/main" id="{C34D366C-1301-1B4C-9B5E-D6DFBBCA66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823524">
              <a:off x="6602371" y="1122699"/>
              <a:ext cx="541116" cy="541116"/>
            </a:xfrm>
            <a:prstGeom prst="rect">
              <a:avLst/>
            </a:prstGeom>
          </p:spPr>
        </p:pic>
        <p:pic>
          <p:nvPicPr>
            <p:cNvPr id="13" name="Graphic 12" descr="Lightning bolt">
              <a:extLst>
                <a:ext uri="{FF2B5EF4-FFF2-40B4-BE49-F238E27FC236}">
                  <a16:creationId xmlns:a16="http://schemas.microsoft.com/office/drawing/2014/main" id="{BEC84298-DA8B-204A-B38C-295CD7A400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76154">
              <a:off x="6915698" y="1158489"/>
              <a:ext cx="538229" cy="538229"/>
            </a:xfrm>
            <a:prstGeom prst="rect">
              <a:avLst/>
            </a:prstGeom>
          </p:spPr>
        </p:pic>
      </p:grpSp>
      <p:pic>
        <p:nvPicPr>
          <p:cNvPr id="3" name="516_1" descr="516_1">
            <a:hlinkClick r:id="" action="ppaction://media"/>
            <a:extLst>
              <a:ext uri="{FF2B5EF4-FFF2-40B4-BE49-F238E27FC236}">
                <a16:creationId xmlns:a16="http://schemas.microsoft.com/office/drawing/2014/main" id="{AD295EC2-D119-E145-8C20-40B19B60135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175" y="6350"/>
            <a:ext cx="812800" cy="812800"/>
          </a:xfrm>
          <a:prstGeom prst="rect">
            <a:avLst/>
          </a:prstGeom>
        </p:spPr>
      </p:pic>
      <p:grpSp>
        <p:nvGrpSpPr>
          <p:cNvPr id="17" name="Group 16">
            <a:extLst>
              <a:ext uri="{FF2B5EF4-FFF2-40B4-BE49-F238E27FC236}">
                <a16:creationId xmlns:a16="http://schemas.microsoft.com/office/drawing/2014/main" id="{652BA9BB-EE06-C343-964B-5A186A79E72C}"/>
              </a:ext>
            </a:extLst>
          </p:cNvPr>
          <p:cNvGrpSpPr/>
          <p:nvPr/>
        </p:nvGrpSpPr>
        <p:grpSpPr>
          <a:xfrm>
            <a:off x="8419363" y="1"/>
            <a:ext cx="724637" cy="724636"/>
            <a:chOff x="8419363" y="1"/>
            <a:chExt cx="724637" cy="724636"/>
          </a:xfrm>
        </p:grpSpPr>
        <p:sp>
          <p:nvSpPr>
            <p:cNvPr id="21" name="Rectangle 20">
              <a:extLst>
                <a:ext uri="{FF2B5EF4-FFF2-40B4-BE49-F238E27FC236}">
                  <a16:creationId xmlns:a16="http://schemas.microsoft.com/office/drawing/2014/main" id="{B0B11B6D-F749-1A4C-9C7E-1F767BBCCB31}"/>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Headphones">
              <a:extLst>
                <a:ext uri="{FF2B5EF4-FFF2-40B4-BE49-F238E27FC236}">
                  <a16:creationId xmlns:a16="http://schemas.microsoft.com/office/drawing/2014/main" id="{A36EF1FE-BBBE-3B44-8B5F-9403E64C7CC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9364" y="1"/>
              <a:ext cx="724636" cy="724636"/>
            </a:xfrm>
            <a:prstGeom prst="rect">
              <a:avLst/>
            </a:prstGeom>
          </p:spPr>
        </p:pic>
      </p:grpSp>
    </p:spTree>
    <p:extLst>
      <p:ext uri="{BB962C8B-B14F-4D97-AF65-F5344CB8AC3E}">
        <p14:creationId xmlns:p14="http://schemas.microsoft.com/office/powerpoint/2010/main" val="236768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17"/>
                                        </p:tgtEl>
                                      </p:cBhvr>
                                    </p:animEffect>
                                    <p:animScale>
                                      <p:cBhvr>
                                        <p:cTn id="8" dur="250" autoRev="1" fill="hold"/>
                                        <p:tgtEl>
                                          <p:spTgt spid="17"/>
                                        </p:tgtEl>
                                      </p:cBhvr>
                                      <p:by x="105000" y="105000"/>
                                    </p:animScale>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4121" fill="hold"/>
                                        <p:tgtEl>
                                          <p:spTgt spid="3"/>
                                        </p:tgtEl>
                                      </p:cBhvr>
                                    </p:cmd>
                                  </p:childTnLst>
                                </p:cTn>
                              </p:par>
                            </p:childTnLst>
                          </p:cTn>
                        </p:par>
                      </p:childTnLst>
                    </p:cTn>
                  </p:par>
                </p:childTnLst>
              </p:cTn>
              <p:nextCondLst>
                <p:cond evt="onClick" delay="0">
                  <p:tgtEl>
                    <p:spTgt spid="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8" name="Google Shape;71;p14">
            <a:extLst>
              <a:ext uri="{FF2B5EF4-FFF2-40B4-BE49-F238E27FC236}">
                <a16:creationId xmlns:a16="http://schemas.microsoft.com/office/drawing/2014/main" id="{1274204D-1E72-9344-A6BC-1C0E3B58A3D4}"/>
              </a:ext>
            </a:extLst>
          </p:cNvPr>
          <p:cNvSpPr txBox="1">
            <a:spLocks/>
          </p:cNvSpPr>
          <p:nvPr/>
        </p:nvSpPr>
        <p:spPr>
          <a:xfrm>
            <a:off x="1603799" y="1961840"/>
            <a:ext cx="3313889"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2000" b="0" dirty="0">
                <a:latin typeface="Gill Sans MT" panose="020B0502020104020203" pitchFamily="34" charset="77"/>
              </a:rPr>
              <a:t>How was </a:t>
            </a:r>
            <a:r>
              <a:rPr lang="en-US" sz="2000" b="0" dirty="0" err="1">
                <a:latin typeface="Gill Sans MT" panose="020B0502020104020203" pitchFamily="34" charset="77"/>
              </a:rPr>
              <a:t>Shareen</a:t>
            </a:r>
            <a:r>
              <a:rPr lang="en-US" sz="2000" b="0" dirty="0">
                <a:latin typeface="Gill Sans MT" panose="020B0502020104020203" pitchFamily="34" charset="77"/>
              </a:rPr>
              <a:t> supposed to focus on math, when all she could think about was the lightning!?</a:t>
            </a:r>
          </a:p>
        </p:txBody>
      </p:sp>
      <p:pic>
        <p:nvPicPr>
          <p:cNvPr id="4" name="Picture 3" descr="Shareen stands under a dark cloud with rain and lightening coming out of it. She looks very upset and is surrounded by mathematical symbols">
            <a:extLst>
              <a:ext uri="{FF2B5EF4-FFF2-40B4-BE49-F238E27FC236}">
                <a16:creationId xmlns:a16="http://schemas.microsoft.com/office/drawing/2014/main" id="{7FFDE5A8-5DB4-084E-B378-E54A43755BBF}"/>
              </a:ext>
            </a:extLst>
          </p:cNvPr>
          <p:cNvPicPr>
            <a:picLocks noChangeAspect="1"/>
          </p:cNvPicPr>
          <p:nvPr/>
        </p:nvPicPr>
        <p:blipFill>
          <a:blip r:embed="rId7"/>
          <a:stretch>
            <a:fillRect/>
          </a:stretch>
        </p:blipFill>
        <p:spPr>
          <a:xfrm>
            <a:off x="5384786" y="867192"/>
            <a:ext cx="3409115" cy="3409115"/>
          </a:xfrm>
          <a:prstGeom prst="rect">
            <a:avLst/>
          </a:prstGeom>
        </p:spPr>
      </p:pic>
      <p:sp>
        <p:nvSpPr>
          <p:cNvPr id="7" name="Google Shape;71;p14">
            <a:extLst>
              <a:ext uri="{FF2B5EF4-FFF2-40B4-BE49-F238E27FC236}">
                <a16:creationId xmlns:a16="http://schemas.microsoft.com/office/drawing/2014/main" id="{AACC1C4A-13A8-AB41-9DE5-E1C9AA76CB84}"/>
              </a:ext>
            </a:extLst>
          </p:cNvPr>
          <p:cNvSpPr txBox="1">
            <a:spLocks/>
          </p:cNvSpPr>
          <p:nvPr/>
        </p:nvSpPr>
        <p:spPr>
          <a:xfrm>
            <a:off x="1603799" y="3334620"/>
            <a:ext cx="3581379"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2000" b="0" dirty="0">
                <a:latin typeface="Gill Sans MT" panose="020B0502020104020203" pitchFamily="34" charset="77"/>
              </a:rPr>
              <a:t>It made her want to dance just to let it all out.</a:t>
            </a:r>
          </a:p>
        </p:txBody>
      </p:sp>
      <p:sp>
        <p:nvSpPr>
          <p:cNvPr id="10" name="Division 9">
            <a:extLst>
              <a:ext uri="{FF2B5EF4-FFF2-40B4-BE49-F238E27FC236}">
                <a16:creationId xmlns:a16="http://schemas.microsoft.com/office/drawing/2014/main" id="{8FB8D238-5EE9-4D42-BD2E-F7A930C04D51}"/>
              </a:ext>
            </a:extLst>
          </p:cNvPr>
          <p:cNvSpPr/>
          <p:nvPr/>
        </p:nvSpPr>
        <p:spPr>
          <a:xfrm rot="1239177">
            <a:off x="7811641" y="2007272"/>
            <a:ext cx="674558" cy="406400"/>
          </a:xfrm>
          <a:prstGeom prst="mathDivid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1" name="Equal 10">
            <a:extLst>
              <a:ext uri="{FF2B5EF4-FFF2-40B4-BE49-F238E27FC236}">
                <a16:creationId xmlns:a16="http://schemas.microsoft.com/office/drawing/2014/main" id="{9AFECE11-2A6E-F947-B8DB-03E69393E48C}"/>
              </a:ext>
            </a:extLst>
          </p:cNvPr>
          <p:cNvSpPr/>
          <p:nvPr/>
        </p:nvSpPr>
        <p:spPr>
          <a:xfrm rot="19654696">
            <a:off x="5496387" y="3154392"/>
            <a:ext cx="710088" cy="622758"/>
          </a:xfrm>
          <a:prstGeom prst="mathEqual">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chemeClr val="tx1"/>
              </a:solidFill>
            </a:endParaRPr>
          </a:p>
        </p:txBody>
      </p:sp>
      <p:sp>
        <p:nvSpPr>
          <p:cNvPr id="12" name="Plus 11">
            <a:extLst>
              <a:ext uri="{FF2B5EF4-FFF2-40B4-BE49-F238E27FC236}">
                <a16:creationId xmlns:a16="http://schemas.microsoft.com/office/drawing/2014/main" id="{8442146E-0D3B-FA4C-A47C-5BA9FE80D2F3}"/>
              </a:ext>
            </a:extLst>
          </p:cNvPr>
          <p:cNvSpPr/>
          <p:nvPr/>
        </p:nvSpPr>
        <p:spPr>
          <a:xfrm>
            <a:off x="7871221" y="3133184"/>
            <a:ext cx="568070" cy="618205"/>
          </a:xfrm>
          <a:prstGeom prst="mathPlus">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3" name="Multiply 12">
            <a:extLst>
              <a:ext uri="{FF2B5EF4-FFF2-40B4-BE49-F238E27FC236}">
                <a16:creationId xmlns:a16="http://schemas.microsoft.com/office/drawing/2014/main" id="{E725A6F9-B01C-F64E-A76B-60B7CFE8873B}"/>
              </a:ext>
            </a:extLst>
          </p:cNvPr>
          <p:cNvSpPr/>
          <p:nvPr/>
        </p:nvSpPr>
        <p:spPr>
          <a:xfrm rot="21434753">
            <a:off x="5295685" y="1890636"/>
            <a:ext cx="736041" cy="975946"/>
          </a:xfrm>
          <a:prstGeom prst="mathMultiply">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pic>
        <p:nvPicPr>
          <p:cNvPr id="2" name="617_1" descr="617_1">
            <a:hlinkClick r:id="" action="ppaction://media"/>
            <a:extLst>
              <a:ext uri="{FF2B5EF4-FFF2-40B4-BE49-F238E27FC236}">
                <a16:creationId xmlns:a16="http://schemas.microsoft.com/office/drawing/2014/main" id="{842732F6-1B4A-4E43-8F81-C1FD9C41B6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1060716"/>
            <a:ext cx="812800" cy="812800"/>
          </a:xfrm>
          <a:prstGeom prst="rect">
            <a:avLst/>
          </a:prstGeom>
        </p:spPr>
      </p:pic>
      <p:grpSp>
        <p:nvGrpSpPr>
          <p:cNvPr id="14" name="Group 13">
            <a:extLst>
              <a:ext uri="{FF2B5EF4-FFF2-40B4-BE49-F238E27FC236}">
                <a16:creationId xmlns:a16="http://schemas.microsoft.com/office/drawing/2014/main" id="{371D3DDF-D0DA-E541-BD14-6227470643A1}"/>
              </a:ext>
            </a:extLst>
          </p:cNvPr>
          <p:cNvGrpSpPr/>
          <p:nvPr/>
        </p:nvGrpSpPr>
        <p:grpSpPr>
          <a:xfrm>
            <a:off x="8419363" y="1"/>
            <a:ext cx="724637" cy="724636"/>
            <a:chOff x="8419363" y="1"/>
            <a:chExt cx="724637" cy="724636"/>
          </a:xfrm>
        </p:grpSpPr>
        <p:sp>
          <p:nvSpPr>
            <p:cNvPr id="18" name="Rectangle 17">
              <a:extLst>
                <a:ext uri="{FF2B5EF4-FFF2-40B4-BE49-F238E27FC236}">
                  <a16:creationId xmlns:a16="http://schemas.microsoft.com/office/drawing/2014/main" id="{B4C77BB9-849F-954E-9603-B108426936E3}"/>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Headphones">
              <a:extLst>
                <a:ext uri="{FF2B5EF4-FFF2-40B4-BE49-F238E27FC236}">
                  <a16:creationId xmlns:a16="http://schemas.microsoft.com/office/drawing/2014/main" id="{E6607C9C-BB39-1143-B3FA-DE74F90445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19364" y="1"/>
              <a:ext cx="724636" cy="724636"/>
            </a:xfrm>
            <a:prstGeom prst="rect">
              <a:avLst/>
            </a:prstGeom>
          </p:spPr>
        </p:pic>
      </p:grpSp>
      <p:pic>
        <p:nvPicPr>
          <p:cNvPr id="3" name="Rain 209_1" descr="Rain 209_1">
            <a:hlinkClick r:id="" action="ppaction://media"/>
            <a:extLst>
              <a:ext uri="{FF2B5EF4-FFF2-40B4-BE49-F238E27FC236}">
                <a16:creationId xmlns:a16="http://schemas.microsoft.com/office/drawing/2014/main" id="{24A7C72D-9636-2A43-907E-19945042E08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588" y="6350"/>
            <a:ext cx="812800" cy="812800"/>
          </a:xfrm>
          <a:prstGeom prst="rect">
            <a:avLst/>
          </a:prstGeom>
        </p:spPr>
      </p:pic>
    </p:spTree>
    <p:extLst>
      <p:ext uri="{BB962C8B-B14F-4D97-AF65-F5344CB8AC3E}">
        <p14:creationId xmlns:p14="http://schemas.microsoft.com/office/powerpoint/2010/main" val="1995605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4"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
                </p:tgtEl>
              </p:cMediaNode>
            </p:audio>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14"/>
                                        </p:tgtEl>
                                      </p:cBhvr>
                                    </p:animEffect>
                                    <p:animScale>
                                      <p:cBhvr>
                                        <p:cTn id="18" dur="250" autoRev="1" fill="hold"/>
                                        <p:tgtEl>
                                          <p:spTgt spid="14"/>
                                        </p:tgtEl>
                                      </p:cBhvr>
                                      <p:by x="105000" y="105000"/>
                                    </p:animScale>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8177" fill="hold"/>
                                        <p:tgtEl>
                                          <p:spTgt spid="2"/>
                                        </p:tgtEl>
                                      </p:cBhvr>
                                    </p:cmd>
                                  </p:childTnLst>
                                </p:cTn>
                              </p:par>
                            </p:childTnLst>
                          </p:cTn>
                        </p:par>
                      </p:childTnLst>
                    </p:cTn>
                  </p:par>
                </p:childTnLst>
              </p:cTn>
              <p:nextCondLst>
                <p:cond evt="onClick" delay="0">
                  <p:tgtEl>
                    <p:spTgt spid="14"/>
                  </p:tgtEl>
                </p:cond>
              </p:nextCondLst>
            </p:seq>
            <p:audio>
              <p:cMediaNode vol="2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8" name="Google Shape;71;p14">
            <a:extLst>
              <a:ext uri="{FF2B5EF4-FFF2-40B4-BE49-F238E27FC236}">
                <a16:creationId xmlns:a16="http://schemas.microsoft.com/office/drawing/2014/main" id="{1274204D-1E72-9344-A6BC-1C0E3B58A3D4}"/>
              </a:ext>
            </a:extLst>
          </p:cNvPr>
          <p:cNvSpPr txBox="1">
            <a:spLocks/>
          </p:cNvSpPr>
          <p:nvPr/>
        </p:nvSpPr>
        <p:spPr>
          <a:xfrm>
            <a:off x="1620098" y="1833862"/>
            <a:ext cx="4356955"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r>
              <a:rPr lang="en-US" sz="2000" b="0" dirty="0">
                <a:latin typeface="Gill Sans MT" panose="020B0502020104020203" pitchFamily="34" charset="77"/>
              </a:rPr>
              <a:t>Noticing </a:t>
            </a:r>
            <a:r>
              <a:rPr lang="en-US" sz="2000" b="0" dirty="0" err="1">
                <a:latin typeface="Gill Sans MT" panose="020B0502020104020203" pitchFamily="34" charset="77"/>
              </a:rPr>
              <a:t>Shareen</a:t>
            </a:r>
            <a:r>
              <a:rPr lang="en-US" sz="2000" b="0" dirty="0">
                <a:latin typeface="Gill Sans MT" panose="020B0502020104020203" pitchFamily="34" charset="77"/>
              </a:rPr>
              <a:t> was having a hard time focusing in class, the school counselor, Ms. Spring, brought </a:t>
            </a:r>
            <a:r>
              <a:rPr lang="en-US" sz="2000" b="0" dirty="0" err="1">
                <a:latin typeface="Gill Sans MT" panose="020B0502020104020203" pitchFamily="34" charset="77"/>
              </a:rPr>
              <a:t>Shareen</a:t>
            </a:r>
            <a:r>
              <a:rPr lang="en-US" sz="2000" b="0" dirty="0">
                <a:latin typeface="Gill Sans MT" panose="020B0502020104020203" pitchFamily="34" charset="77"/>
              </a:rPr>
              <a:t> into her office for a chat.</a:t>
            </a:r>
          </a:p>
        </p:txBody>
      </p:sp>
      <p:grpSp>
        <p:nvGrpSpPr>
          <p:cNvPr id="9" name="Group 8" descr="Shareen has her head lowered, looking sad">
            <a:extLst>
              <a:ext uri="{FF2B5EF4-FFF2-40B4-BE49-F238E27FC236}">
                <a16:creationId xmlns:a16="http://schemas.microsoft.com/office/drawing/2014/main" id="{B231948C-7282-E340-B145-96CAF458DBD8}"/>
              </a:ext>
            </a:extLst>
          </p:cNvPr>
          <p:cNvGrpSpPr/>
          <p:nvPr/>
        </p:nvGrpSpPr>
        <p:grpSpPr>
          <a:xfrm>
            <a:off x="6345044" y="469396"/>
            <a:ext cx="1934834" cy="2527300"/>
            <a:chOff x="6133171" y="-78653"/>
            <a:chExt cx="1934834" cy="2527300"/>
          </a:xfrm>
        </p:grpSpPr>
        <p:pic>
          <p:nvPicPr>
            <p:cNvPr id="5" name="Picture 4">
              <a:extLst>
                <a:ext uri="{FF2B5EF4-FFF2-40B4-BE49-F238E27FC236}">
                  <a16:creationId xmlns:a16="http://schemas.microsoft.com/office/drawing/2014/main" id="{B776AA39-5FD2-4747-BE66-907773202FBF}"/>
                </a:ext>
              </a:extLst>
            </p:cNvPr>
            <p:cNvPicPr>
              <a:picLocks noChangeAspect="1"/>
            </p:cNvPicPr>
            <p:nvPr/>
          </p:nvPicPr>
          <p:blipFill rotWithShape="1">
            <a:blip r:embed="rId5"/>
            <a:srcRect l="26972"/>
            <a:stretch/>
          </p:blipFill>
          <p:spPr>
            <a:xfrm>
              <a:off x="6222380" y="-78653"/>
              <a:ext cx="1845625" cy="2527300"/>
            </a:xfrm>
            <a:prstGeom prst="rect">
              <a:avLst/>
            </a:prstGeom>
          </p:spPr>
        </p:pic>
        <p:sp>
          <p:nvSpPr>
            <p:cNvPr id="6" name="Rectangle 5">
              <a:extLst>
                <a:ext uri="{FF2B5EF4-FFF2-40B4-BE49-F238E27FC236}">
                  <a16:creationId xmlns:a16="http://schemas.microsoft.com/office/drawing/2014/main" id="{DBAE296F-9883-0D4B-BAA8-8ED759305051}"/>
                </a:ext>
              </a:extLst>
            </p:cNvPr>
            <p:cNvSpPr/>
            <p:nvPr/>
          </p:nvSpPr>
          <p:spPr>
            <a:xfrm>
              <a:off x="6133171" y="2036051"/>
              <a:ext cx="591014" cy="412596"/>
            </a:xfrm>
            <a:prstGeom prst="rect">
              <a:avLst/>
            </a:prstGeom>
            <a:solidFill>
              <a:srgbClr val="E4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Google Shape;71;p14">
            <a:extLst>
              <a:ext uri="{FF2B5EF4-FFF2-40B4-BE49-F238E27FC236}">
                <a16:creationId xmlns:a16="http://schemas.microsoft.com/office/drawing/2014/main" id="{603C8B3F-C6FA-6E4B-A24B-1C7D3F87FE11}"/>
              </a:ext>
            </a:extLst>
          </p:cNvPr>
          <p:cNvSpPr txBox="1">
            <a:spLocks/>
          </p:cNvSpPr>
          <p:nvPr/>
        </p:nvSpPr>
        <p:spPr>
          <a:xfrm>
            <a:off x="3571561" y="3339977"/>
            <a:ext cx="4479619" cy="416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4800"/>
              <a:buFont typeface="Oswald"/>
              <a:buNone/>
              <a:defRPr sz="4800" b="1" i="0" u="none" strike="noStrike" cap="none">
                <a:solidFill>
                  <a:schemeClr val="dk1"/>
                </a:solidFill>
                <a:latin typeface="Oswald"/>
                <a:ea typeface="Oswald"/>
                <a:cs typeface="Oswald"/>
                <a:sym typeface="Oswald"/>
              </a:defRPr>
            </a:lvl9pPr>
          </a:lstStyle>
          <a:p>
            <a:endParaRPr lang="en-US" sz="2000" b="0" dirty="0">
              <a:latin typeface="Gill Sans MT" panose="020B0502020104020203" pitchFamily="34" charset="77"/>
            </a:endParaRPr>
          </a:p>
          <a:p>
            <a:r>
              <a:rPr lang="en-US" sz="2000" b="0" dirty="0">
                <a:latin typeface="Gill Sans MT" panose="020B0502020104020203" pitchFamily="34" charset="77"/>
              </a:rPr>
              <a:t>The job of a counselor is to support students, just like you, and find ways to help them do and feel their absolute best in school.</a:t>
            </a:r>
          </a:p>
        </p:txBody>
      </p:sp>
      <p:pic>
        <p:nvPicPr>
          <p:cNvPr id="4" name="718_1" descr="718_1">
            <a:hlinkClick r:id="" action="ppaction://media"/>
            <a:extLst>
              <a:ext uri="{FF2B5EF4-FFF2-40B4-BE49-F238E27FC236}">
                <a16:creationId xmlns:a16="http://schemas.microsoft.com/office/drawing/2014/main" id="{EDBCD707-40F6-C341-9442-F33C7083ED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7975" y="813033"/>
            <a:ext cx="812800" cy="812800"/>
          </a:xfrm>
          <a:prstGeom prst="rect">
            <a:avLst/>
          </a:prstGeom>
        </p:spPr>
      </p:pic>
      <p:grpSp>
        <p:nvGrpSpPr>
          <p:cNvPr id="15" name="Group 14">
            <a:extLst>
              <a:ext uri="{FF2B5EF4-FFF2-40B4-BE49-F238E27FC236}">
                <a16:creationId xmlns:a16="http://schemas.microsoft.com/office/drawing/2014/main" id="{6F3F29AF-99D4-4149-8A03-95A2A5274224}"/>
              </a:ext>
            </a:extLst>
          </p:cNvPr>
          <p:cNvGrpSpPr/>
          <p:nvPr/>
        </p:nvGrpSpPr>
        <p:grpSpPr>
          <a:xfrm>
            <a:off x="8419363" y="1"/>
            <a:ext cx="724637" cy="724636"/>
            <a:chOff x="8419363" y="1"/>
            <a:chExt cx="724637" cy="724636"/>
          </a:xfrm>
        </p:grpSpPr>
        <p:sp>
          <p:nvSpPr>
            <p:cNvPr id="16" name="Rectangle 15">
              <a:extLst>
                <a:ext uri="{FF2B5EF4-FFF2-40B4-BE49-F238E27FC236}">
                  <a16:creationId xmlns:a16="http://schemas.microsoft.com/office/drawing/2014/main" id="{64D8D9F5-8BD7-9E43-A227-F6FA4ED8D735}"/>
                </a:ext>
              </a:extLst>
            </p:cNvPr>
            <p:cNvSpPr/>
            <p:nvPr/>
          </p:nvSpPr>
          <p:spPr>
            <a:xfrm>
              <a:off x="8419363" y="1"/>
              <a:ext cx="724636" cy="724636"/>
            </a:xfrm>
            <a:prstGeom prst="rect">
              <a:avLst/>
            </a:prstGeom>
            <a:solidFill>
              <a:srgbClr val="FCE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Headphones">
              <a:extLst>
                <a:ext uri="{FF2B5EF4-FFF2-40B4-BE49-F238E27FC236}">
                  <a16:creationId xmlns:a16="http://schemas.microsoft.com/office/drawing/2014/main" id="{3BBD8ECE-4BA0-CC40-914D-5581F13C5A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9364" y="1"/>
              <a:ext cx="724636" cy="724636"/>
            </a:xfrm>
            <a:prstGeom prst="rect">
              <a:avLst/>
            </a:prstGeom>
          </p:spPr>
        </p:pic>
      </p:grpSp>
    </p:spTree>
    <p:extLst>
      <p:ext uri="{BB962C8B-B14F-4D97-AF65-F5344CB8AC3E}">
        <p14:creationId xmlns:p14="http://schemas.microsoft.com/office/powerpoint/2010/main" val="150153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15"/>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15"/>
                                        </p:tgtEl>
                                      </p:cBhvr>
                                    </p:animEffect>
                                    <p:animScale>
                                      <p:cBhvr>
                                        <p:cTn id="8" dur="250" autoRev="1" fill="hold"/>
                                        <p:tgtEl>
                                          <p:spTgt spid="15"/>
                                        </p:tgtEl>
                                      </p:cBhvr>
                                      <p:by x="105000" y="105000"/>
                                    </p:animScale>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7093" fill="hold"/>
                                        <p:tgtEl>
                                          <p:spTgt spid="4"/>
                                        </p:tgtEl>
                                      </p:cBhvr>
                                    </p:cmd>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Quintus template">
  <a:themeElements>
    <a:clrScheme name="Custom 347">
      <a:dk1>
        <a:srgbClr val="25212A"/>
      </a:dk1>
      <a:lt1>
        <a:srgbClr val="FFFFFF"/>
      </a:lt1>
      <a:dk2>
        <a:srgbClr val="797281"/>
      </a:dk2>
      <a:lt2>
        <a:srgbClr val="E7E6E9"/>
      </a:lt2>
      <a:accent1>
        <a:srgbClr val="B87647"/>
      </a:accent1>
      <a:accent2>
        <a:srgbClr val="A85A5A"/>
      </a:accent2>
      <a:accent3>
        <a:srgbClr val="853E61"/>
      </a:accent3>
      <a:accent4>
        <a:srgbClr val="5C3959"/>
      </a:accent4>
      <a:accent5>
        <a:srgbClr val="CC4125"/>
      </a:accent5>
      <a:accent6>
        <a:srgbClr val="DD916B"/>
      </a:accent6>
      <a:hlink>
        <a:srgbClr val="25212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2097</TotalTime>
  <Words>882</Words>
  <Application>Microsoft Macintosh PowerPoint</Application>
  <PresentationFormat>On-screen Show (16:9)</PresentationFormat>
  <Paragraphs>58</Paragraphs>
  <Slides>19</Slides>
  <Notes>19</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Oswald</vt:lpstr>
      <vt:lpstr>Tinos</vt:lpstr>
      <vt:lpstr>Gill Sans MT</vt:lpstr>
      <vt:lpstr>Calibri</vt:lpstr>
      <vt:lpstr>Arial</vt:lpstr>
      <vt:lpstr>Quintus template</vt:lpstr>
      <vt:lpstr>Shareen Loves to Dance!</vt:lpstr>
      <vt:lpstr>A Few Accessibility Notes:</vt:lpstr>
      <vt:lpstr>PowerPoint Presentation</vt:lpstr>
      <vt:lpstr>She danced in the car.</vt:lpstr>
      <vt:lpstr>Do you like to dance?</vt:lpstr>
      <vt:lpstr>PowerPoint Presentation</vt:lpstr>
      <vt:lpstr>PowerPoint Presentation</vt:lpstr>
      <vt:lpstr>PowerPoint Presentation</vt:lpstr>
      <vt:lpstr>PowerPoint Presentation</vt:lpstr>
      <vt:lpstr>Have you ever met your school counselor?</vt:lpstr>
      <vt:lpstr>PowerPoint Presentation</vt:lpstr>
      <vt:lpstr>PowerPoint Presentation</vt:lpstr>
      <vt:lpstr>PowerPoint Presentation</vt:lpstr>
      <vt:lpstr>PowerPoint Presentation</vt:lpstr>
      <vt:lpstr>PowerPoint Presentation</vt:lpstr>
      <vt:lpstr>PowerPoint Presentation</vt:lpstr>
      <vt:lpstr>THE END</vt:lpstr>
      <vt:lpstr>Author’s Statement</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Shareen Loves to Dance</dc:title>
  <cp:lastModifiedBy>Elion, Leandra</cp:lastModifiedBy>
  <cp:revision>138</cp:revision>
  <cp:lastPrinted>2020-11-15T22:58:10Z</cp:lastPrinted>
  <dcterms:modified xsi:type="dcterms:W3CDTF">2020-12-12T17:36:25Z</dcterms:modified>
</cp:coreProperties>
</file>