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6"/>
  </p:handoutMasterIdLst>
  <p:sldIdLst>
    <p:sldId id="256" r:id="rId2"/>
    <p:sldId id="257" r:id="rId3"/>
    <p:sldId id="258" r:id="rId4"/>
    <p:sldId id="259" r:id="rId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bw" frameSlides="1"/>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8" autoAdjust="0"/>
    <p:restoredTop sz="94660"/>
  </p:normalViewPr>
  <p:slideViewPr>
    <p:cSldViewPr snapToGrid="0">
      <p:cViewPr varScale="1">
        <p:scale>
          <a:sx n="80" d="100"/>
          <a:sy n="80" d="100"/>
        </p:scale>
        <p:origin x="-84" y="-72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D00172B9-0EA8-9542-9A9A-81A6E8A12F8F}" type="datetimeFigureOut">
              <a:rPr lang="en-US" smtClean="0"/>
              <a:t>12/2/2015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375EA64B-022E-1346-94F8-16B731111833}" type="slidenum">
              <a:rPr lang="en-US" smtClean="0"/>
              <a:t>‹#›</a:t>
            </a:fld>
            <a:endParaRPr lang="en-US"/>
          </a:p>
        </p:txBody>
      </p:sp>
    </p:spTree>
    <p:extLst>
      <p:ext uri="{BB962C8B-B14F-4D97-AF65-F5344CB8AC3E}">
        <p14:creationId xmlns:p14="http://schemas.microsoft.com/office/powerpoint/2010/main" val="407556209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12/2/2015</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12/2/2015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12/2/2015</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12/2/2015</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12/2/2015</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12/2/2015</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12/2/2015</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udents.tufts.edu/student-accessibility-services/faculty-members" TargetMode="External"/><Relationship Id="rId2" Type="http://schemas.openxmlformats.org/officeDocument/2006/relationships/hyperlink" Target="mailto:Accessibility@tufts.edu"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Diversity, Inclusion and Disability</a:t>
            </a:r>
            <a:endParaRPr lang="en-US" dirty="0"/>
          </a:p>
        </p:txBody>
      </p:sp>
      <p:sp>
        <p:nvSpPr>
          <p:cNvPr id="3" name="Subtitle 2"/>
          <p:cNvSpPr>
            <a:spLocks noGrp="1"/>
          </p:cNvSpPr>
          <p:nvPr>
            <p:ph type="subTitle" idx="1"/>
          </p:nvPr>
        </p:nvSpPr>
        <p:spPr/>
        <p:txBody>
          <a:bodyPr>
            <a:normAutofit fontScale="92500" lnSpcReduction="10000"/>
          </a:bodyPr>
          <a:lstStyle/>
          <a:p>
            <a:r>
              <a:rPr lang="en-US" dirty="0" smtClean="0"/>
              <a:t>Linda Sullivan and Mark Brimhall-Vargas</a:t>
            </a:r>
          </a:p>
          <a:p>
            <a:r>
              <a:rPr lang="en-US" dirty="0" smtClean="0"/>
              <a:t>Tufts </a:t>
            </a:r>
            <a:r>
              <a:rPr lang="en-US" smtClean="0"/>
              <a:t>University </a:t>
            </a:r>
            <a:r>
              <a:rPr lang="en-US" smtClean="0"/>
              <a:t>December 2</a:t>
            </a:r>
            <a:r>
              <a:rPr lang="en-US" smtClean="0"/>
              <a:t>, </a:t>
            </a:r>
            <a:r>
              <a:rPr lang="en-US" dirty="0" smtClean="0"/>
              <a:t>2015</a:t>
            </a:r>
            <a:endParaRPr lang="en-US" dirty="0"/>
          </a:p>
        </p:txBody>
      </p:sp>
    </p:spTree>
    <p:extLst>
      <p:ext uri="{BB962C8B-B14F-4D97-AF65-F5344CB8AC3E}">
        <p14:creationId xmlns:p14="http://schemas.microsoft.com/office/powerpoint/2010/main" val="2762486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An Inclusive Classroom Experience</a:t>
            </a:r>
            <a:endParaRPr lang="en-US" dirty="0"/>
          </a:p>
        </p:txBody>
      </p:sp>
      <p:sp>
        <p:nvSpPr>
          <p:cNvPr id="3" name="Content Placeholder 2"/>
          <p:cNvSpPr>
            <a:spLocks noGrp="1"/>
          </p:cNvSpPr>
          <p:nvPr>
            <p:ph idx="1"/>
          </p:nvPr>
        </p:nvSpPr>
        <p:spPr/>
        <p:txBody>
          <a:bodyPr/>
          <a:lstStyle/>
          <a:p>
            <a:pPr marL="0" indent="0">
              <a:buNone/>
            </a:pPr>
            <a:r>
              <a:rPr lang="en-US" dirty="0" smtClean="0"/>
              <a:t>An essential function of all jobs at Tufts…</a:t>
            </a:r>
          </a:p>
          <a:p>
            <a:pPr marL="0" indent="0">
              <a:buNone/>
            </a:pPr>
            <a:r>
              <a:rPr lang="en-US" dirty="0" smtClean="0"/>
              <a:t>Implement Universal Design for in your classrooms! </a:t>
            </a:r>
          </a:p>
          <a:p>
            <a:pPr marL="0" indent="0">
              <a:buNone/>
            </a:pPr>
            <a:r>
              <a:rPr lang="en-US" dirty="0"/>
              <a:t>	</a:t>
            </a:r>
            <a:r>
              <a:rPr lang="en-US" dirty="0" smtClean="0"/>
              <a:t>1) Provide multiple means of representation (Topic to be learned)</a:t>
            </a:r>
          </a:p>
          <a:p>
            <a:pPr marL="0" indent="0">
              <a:buNone/>
            </a:pPr>
            <a:r>
              <a:rPr lang="en-US" dirty="0"/>
              <a:t>	</a:t>
            </a:r>
            <a:r>
              <a:rPr lang="en-US" dirty="0" smtClean="0"/>
              <a:t>2) Provide multiple means of action and expression (How information is 	being processed)</a:t>
            </a:r>
          </a:p>
          <a:p>
            <a:pPr marL="0" indent="0">
              <a:buNone/>
            </a:pPr>
            <a:r>
              <a:rPr lang="en-US" dirty="0"/>
              <a:t>	</a:t>
            </a:r>
            <a:r>
              <a:rPr lang="en-US" dirty="0" smtClean="0"/>
              <a:t>3) Provide Multiple means of engagement (Synthetization of 	information, or Why) </a:t>
            </a:r>
            <a:r>
              <a:rPr lang="en-US" sz="800" dirty="0" smtClean="0"/>
              <a:t>(UDL Center 2014)</a:t>
            </a:r>
          </a:p>
          <a:p>
            <a:pPr marL="0" indent="0">
              <a:buNone/>
            </a:pPr>
            <a:endParaRPr lang="en-US" sz="800" dirty="0"/>
          </a:p>
          <a:p>
            <a:pPr marL="0" indent="0">
              <a:buNone/>
            </a:pPr>
            <a:r>
              <a:rPr lang="en-US" dirty="0" smtClean="0"/>
              <a:t>Create accessible content</a:t>
            </a:r>
          </a:p>
          <a:p>
            <a:pPr marL="0" indent="0">
              <a:buNone/>
            </a:pPr>
            <a:r>
              <a:rPr lang="en-US" dirty="0" smtClean="0"/>
              <a:t>Add a ready-made syllabus statement</a:t>
            </a:r>
            <a:endParaRPr lang="en-US" dirty="0"/>
          </a:p>
        </p:txBody>
      </p:sp>
    </p:spTree>
    <p:extLst>
      <p:ext uri="{BB962C8B-B14F-4D97-AF65-F5344CB8AC3E}">
        <p14:creationId xmlns:p14="http://schemas.microsoft.com/office/powerpoint/2010/main" val="1432795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Accessible course content</a:t>
            </a:r>
            <a:endParaRPr lang="en-US" dirty="0"/>
          </a:p>
        </p:txBody>
      </p:sp>
      <p:sp>
        <p:nvSpPr>
          <p:cNvPr id="3" name="Content Placeholder 2"/>
          <p:cNvSpPr>
            <a:spLocks noGrp="1"/>
          </p:cNvSpPr>
          <p:nvPr>
            <p:ph idx="1"/>
          </p:nvPr>
        </p:nvSpPr>
        <p:spPr/>
        <p:txBody>
          <a:bodyPr/>
          <a:lstStyle/>
          <a:p>
            <a:r>
              <a:rPr lang="en-US" dirty="0" smtClean="0"/>
              <a:t>Accessible course content supports students with AND WITHOUT disabilities.</a:t>
            </a:r>
          </a:p>
          <a:p>
            <a:r>
              <a:rPr lang="en-US" dirty="0" smtClean="0"/>
              <a:t>Consider: </a:t>
            </a:r>
          </a:p>
          <a:p>
            <a:pPr lvl="1"/>
            <a:r>
              <a:rPr lang="en-US" dirty="0" smtClean="0"/>
              <a:t>Verbal presentation along with written materials;</a:t>
            </a:r>
          </a:p>
          <a:p>
            <a:pPr lvl="1"/>
            <a:r>
              <a:rPr lang="en-US" dirty="0" smtClean="0"/>
              <a:t>Pod Casts/recordings of lectures;</a:t>
            </a:r>
          </a:p>
          <a:p>
            <a:pPr lvl="1"/>
            <a:r>
              <a:rPr lang="en-US" dirty="0" smtClean="0"/>
              <a:t>Captioning for all learners; and,</a:t>
            </a:r>
          </a:p>
          <a:p>
            <a:pPr lvl="1"/>
            <a:r>
              <a:rPr lang="en-US" dirty="0" smtClean="0"/>
              <a:t>Accessible documents for long –term use.</a:t>
            </a:r>
          </a:p>
          <a:p>
            <a:pPr marL="457200" lvl="1" indent="0">
              <a:buNone/>
            </a:pPr>
            <a:r>
              <a:rPr lang="en-US" dirty="0" smtClean="0"/>
              <a:t> </a:t>
            </a:r>
          </a:p>
          <a:p>
            <a:pPr lvl="1"/>
            <a:r>
              <a:rPr lang="en-US" dirty="0"/>
              <a:t>Need help? </a:t>
            </a:r>
            <a:r>
              <a:rPr lang="en-US" dirty="0" smtClean="0"/>
              <a:t>Call 617</a:t>
            </a:r>
            <a:r>
              <a:rPr lang="en-US" dirty="0"/>
              <a:t>-627-</a:t>
            </a:r>
            <a:r>
              <a:rPr lang="en-US" dirty="0" smtClean="0"/>
              <a:t>4539. Assistive </a:t>
            </a:r>
            <a:r>
              <a:rPr lang="en-US" dirty="0"/>
              <a:t>Technology Specialist, Brianna </a:t>
            </a:r>
            <a:r>
              <a:rPr lang="en-US" dirty="0" err="1"/>
              <a:t>Giacoppe</a:t>
            </a:r>
            <a:r>
              <a:rPr lang="en-US" dirty="0"/>
              <a:t> </a:t>
            </a:r>
            <a:r>
              <a:rPr lang="en-US" dirty="0" smtClean="0"/>
              <a:t>helps create </a:t>
            </a:r>
            <a:r>
              <a:rPr lang="en-US" dirty="0"/>
              <a:t>accessible documents, captioning or other accessibility needs for students. </a:t>
            </a:r>
          </a:p>
          <a:p>
            <a:pPr lvl="1"/>
            <a:endParaRPr lang="en-US" dirty="0" smtClean="0"/>
          </a:p>
        </p:txBody>
      </p:sp>
    </p:spTree>
    <p:extLst>
      <p:ext uri="{BB962C8B-B14F-4D97-AF65-F5344CB8AC3E}">
        <p14:creationId xmlns:p14="http://schemas.microsoft.com/office/powerpoint/2010/main" val="1136966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Syllabus Statement</a:t>
            </a:r>
            <a:endParaRPr lang="en-US" dirty="0"/>
          </a:p>
        </p:txBody>
      </p:sp>
      <p:sp>
        <p:nvSpPr>
          <p:cNvPr id="3" name="Content Placeholder 2"/>
          <p:cNvSpPr>
            <a:spLocks noGrp="1"/>
          </p:cNvSpPr>
          <p:nvPr>
            <p:ph idx="1"/>
          </p:nvPr>
        </p:nvSpPr>
        <p:spPr>
          <a:xfrm>
            <a:off x="685800" y="1841157"/>
            <a:ext cx="10820400" cy="4868561"/>
          </a:xfrm>
        </p:spPr>
        <p:txBody>
          <a:bodyPr>
            <a:normAutofit/>
          </a:bodyPr>
          <a:lstStyle/>
          <a:p>
            <a:r>
              <a:rPr lang="en-US" dirty="0" smtClean="0"/>
              <a:t>Empower students to take charge of their learning</a:t>
            </a:r>
            <a:r>
              <a:rPr lang="en-US" dirty="0"/>
              <a:t> </a:t>
            </a:r>
            <a:r>
              <a:rPr lang="en-US" dirty="0" smtClean="0"/>
              <a:t>by adding:</a:t>
            </a:r>
          </a:p>
          <a:p>
            <a:pPr marL="0" indent="0">
              <a:buNone/>
            </a:pPr>
            <a:r>
              <a:rPr lang="en-US" sz="1600" i="1" dirty="0" smtClean="0"/>
              <a:t>“</a:t>
            </a:r>
            <a:r>
              <a:rPr lang="en-US" sz="1600" i="1" dirty="0"/>
              <a:t>Tufts University values the diversity of our students, staff, and faculty; recognizing the important contribution each student makes to our unique community.  Students with disabilities are assured that the Student Accessibility Services (SAS) office will work with each student individually to create access to all aspects of student life. Tufts is committed to providing equal access and support to all qualified students through the provision of reasonable accommodations so that each student may fully participate in the Tufts experience. If you have a disability that requires reasonable accommodations, please contact the Student Accessibility Services office at </a:t>
            </a:r>
            <a:r>
              <a:rPr lang="en-US" sz="1600" i="1" dirty="0" err="1">
                <a:hlinkClick r:id="rId2"/>
              </a:rPr>
              <a:t>Accessibility@tufts.edu</a:t>
            </a:r>
            <a:r>
              <a:rPr lang="en-US" sz="1600" i="1" dirty="0" err="1"/>
              <a:t>or</a:t>
            </a:r>
            <a:r>
              <a:rPr lang="en-US" sz="1600" i="1" dirty="0"/>
              <a:t> 617-627-4539 to make an appointment with an SAS representative to determine appropriate accommodations. </a:t>
            </a:r>
            <a:r>
              <a:rPr lang="en-US" sz="1600" i="1" dirty="0" smtClean="0"/>
              <a:t>Please </a:t>
            </a:r>
            <a:r>
              <a:rPr lang="en-US" sz="1600" i="1" dirty="0"/>
              <a:t>be aware that accommodations cannot be enacted retroactively, making timeliness a critical aspect for their provision.</a:t>
            </a:r>
            <a:r>
              <a:rPr lang="en-US" sz="1600" i="1" dirty="0" smtClean="0"/>
              <a:t>”</a:t>
            </a:r>
          </a:p>
          <a:p>
            <a:pPr marL="0" indent="0">
              <a:buNone/>
            </a:pPr>
            <a:endParaRPr lang="en-US" sz="1600" i="1" dirty="0" smtClean="0"/>
          </a:p>
          <a:p>
            <a:pPr marL="0" indent="0">
              <a:buNone/>
            </a:pPr>
            <a:r>
              <a:rPr lang="en-US" sz="1600" i="1" dirty="0" smtClean="0"/>
              <a:t>Available here:</a:t>
            </a:r>
          </a:p>
          <a:p>
            <a:pPr lvl="1"/>
            <a:r>
              <a:rPr lang="en-US" dirty="0">
                <a:hlinkClick r:id="rId3"/>
              </a:rPr>
              <a:t>http://students.tufts.edu/student-accessibility-services/faculty-</a:t>
            </a:r>
            <a:r>
              <a:rPr lang="en-US" dirty="0" smtClean="0">
                <a:hlinkClick r:id="rId3"/>
              </a:rPr>
              <a:t>members</a:t>
            </a:r>
            <a:endParaRPr lang="en-US" sz="1600" i="1" dirty="0"/>
          </a:p>
          <a:p>
            <a:pPr lvl="1"/>
            <a:endParaRPr lang="en-US" dirty="0" smtClean="0"/>
          </a:p>
          <a:p>
            <a:r>
              <a:rPr lang="en-US" dirty="0" smtClean="0"/>
              <a:t>Creating fully accessible materials implies respect and acknowledgment for learning differences among students.</a:t>
            </a:r>
          </a:p>
        </p:txBody>
      </p:sp>
    </p:spTree>
    <p:extLst>
      <p:ext uri="{BB962C8B-B14F-4D97-AF65-F5344CB8AC3E}">
        <p14:creationId xmlns:p14="http://schemas.microsoft.com/office/powerpoint/2010/main" val="4202836299"/>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TM04033937[[fn=Vapor Trail]]</Template>
  <TotalTime>105</TotalTime>
  <Words>147</Words>
  <Application>Microsoft Office PowerPoint</Application>
  <PresentationFormat>Custom</PresentationFormat>
  <Paragraphs>29</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Vapor Trail</vt:lpstr>
      <vt:lpstr>Diversity, Inclusion and Disability</vt:lpstr>
      <vt:lpstr>Creating An Inclusive Classroom Experience</vt:lpstr>
      <vt:lpstr>Creating Accessible course content</vt:lpstr>
      <vt:lpstr>Syllabus Statement</vt:lpstr>
    </vt:vector>
  </TitlesOfParts>
  <Company>Tufts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Inclusion and Disability</dc:title>
  <dc:creator>Sullivan, Linda M</dc:creator>
  <cp:lastModifiedBy>Administrator</cp:lastModifiedBy>
  <cp:revision>10</cp:revision>
  <cp:lastPrinted>2015-12-02T14:25:13Z</cp:lastPrinted>
  <dcterms:created xsi:type="dcterms:W3CDTF">2015-10-27T13:46:28Z</dcterms:created>
  <dcterms:modified xsi:type="dcterms:W3CDTF">2015-12-02T14:25:39Z</dcterms:modified>
</cp:coreProperties>
</file>