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on, Leandra" initials="EL" lastIdx="11" clrIdx="0">
    <p:extLst>
      <p:ext uri="{19B8F6BF-5375-455C-9EA6-DF929625EA0E}">
        <p15:presenceInfo xmlns:p15="http://schemas.microsoft.com/office/powerpoint/2012/main" userId="S::lelion01@tufts.edu::7eafa07d-41ce-44f3-998d-c6e66676a0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39" d="100"/>
          <a:sy n="139" d="100"/>
        </p:scale>
        <p:origin x="176" y="5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10T10:23:53.775" idx="11">
    <p:pos x="10" y="10"/>
    <p:text>All your accessibility features are so well thought out!  Excellent job of making considerations for all types of readers.  I also like how you have created a positive character who shows how you can be cared for by adults (who may not be your parents) in a beautiful, nurturing environment.</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1-10T10:04:39.866" idx="4">
    <p:pos x="10" y="10"/>
    <p:text>At first I didn't recognize the shadow of the vase..so rethink how to represent the shadow.  Can there be a chair in front of the window that would cast a more recognizable shadow? And can there be more than one shadow since you say the sun creating shadows on the ground.  The concept is terrific ... being able to enjoy the effects of the sun while protected inside.  The inclusion of the vocabulary word is great!</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11-10T10:08:45.992" idx="5">
    <p:pos x="10" y="10"/>
    <p:text>So many good features... the vocabulary, sound effects! I would make sure to add the words abuela and tostones to the vocabulary links. Well done.  </p:text>
    <p:extLst>
      <p:ext uri="{C676402C-5697-4E1C-873F-D02D1690AC5C}">
        <p15:threadingInfo xmlns:p15="http://schemas.microsoft.com/office/powerpoint/2012/main" timeZoneBias="300"/>
      </p:ext>
    </p:extLst>
  </p:cm>
  <p:cm authorId="1" dt="2020-11-10T10:10:22.686" idx="7">
    <p:pos x="106" y="106"/>
    <p:text>You may want to explain a little more about why the sound of sizzling plantains made her realize they were going to the beach.</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11-10T10:11:05.621" idx="8">
    <p:pos x="10" y="10"/>
    <p:text>This is a tricky one... You have done a great job of creating a positive portrayal but the words "Yuli did not go to the beach very often since she has lupus" leans towards  deficit-language and pity :(   What would happen if you took out the first bullet point and word 'but' in the second bullet point? And if you inserted some words to say something like..."Yuli's favorite time to go to the beach was at sunset when the setting sun made the waves sparkle.."  Let's talk about what the book would be like if you removed all references to lupus and focused on the things one can do to make enjoying the beach at anytime of day something special.</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0-11-10T10:18:18.318" idx="9">
    <p:pos x="10" y="10"/>
    <p:text>I know we have read books that didn't use rhyme consistently... but this page has rhymes that seem a little contrived, or forced.  I think you are right to have a page that shows their journey to the beach... could you have this page showing the sun lower in the sky... indicating, in a subtle way, the safer time for Yuli?</p:text>
    <p:extLst>
      <p:ext uri="{C676402C-5697-4E1C-873F-D02D1690AC5C}">
        <p15:threadingInfo xmlns:p15="http://schemas.microsoft.com/office/powerpoint/2012/main" timeZoneBias="3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0-11-10T10:22:18.611" idx="10">
    <p:pos x="10" y="10"/>
    <p:text>Can abuelo and abuela also wear sunhat?  That way Yuli is not singled out?</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f5a554dbf_0_4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f5a554dbf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f5a554dbf_0_2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f5a554dbf_0_2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f5a554dbf_0_3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f5a554dbf_0_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a68d9c038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a68d9c038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a68d9c038e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a68d9c038e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a68d9c038e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a68d9c038e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a68d9c038e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a68d9c038e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a68d9c038e_0_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a68d9c038e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a68d9c038e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a68d9c038e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BE9"/>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hyperlink" Target="https://kids.wordsmyth.net/we/?ent=hue" TargetMode="External"/><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hyperlink" Target="https://kids.wordsmyth.net/we/?ent=plantain" TargetMode="External"/><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hyperlink" Target="https://kids.wordsmyth.net/we/?ent_l=might&amp;rid=26128"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comments" Target="../comments/comment5.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hyperlink" Target="https://kids.wordsmyth.net/we/?ent_l=hibiscus&amp;tab=similar_tab&amp;rid=19313" TargetMode="External"/><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grpSp>
        <p:nvGrpSpPr>
          <p:cNvPr id="54" name="Google Shape;54;p13"/>
          <p:cNvGrpSpPr/>
          <p:nvPr/>
        </p:nvGrpSpPr>
        <p:grpSpPr>
          <a:xfrm rot="-260633">
            <a:off x="1274154" y="228325"/>
            <a:ext cx="6475075" cy="4686851"/>
            <a:chOff x="2347094" y="1021091"/>
            <a:chExt cx="4752300" cy="3522845"/>
          </a:xfrm>
        </p:grpSpPr>
        <p:sp>
          <p:nvSpPr>
            <p:cNvPr id="55" name="Google Shape;55;p13"/>
            <p:cNvSpPr/>
            <p:nvPr/>
          </p:nvSpPr>
          <p:spPr>
            <a:xfrm rot="231561">
              <a:off x="2450089" y="1183290"/>
              <a:ext cx="4546310" cy="3211293"/>
            </a:xfrm>
            <a:prstGeom prst="roundRect">
              <a:avLst>
                <a:gd name="adj" fmla="val 0"/>
              </a:avLst>
            </a:prstGeom>
            <a:solidFill>
              <a:schemeClr val="accent5"/>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3"/>
            <p:cNvSpPr txBox="1"/>
            <p:nvPr/>
          </p:nvSpPr>
          <p:spPr>
            <a:xfrm rot="243183">
              <a:off x="2578901" y="1172817"/>
              <a:ext cx="4325117" cy="900748"/>
            </a:xfrm>
            <a:prstGeom prst="rect">
              <a:avLst/>
            </a:prstGeom>
            <a:solidFill>
              <a:schemeClr val="accent5"/>
            </a:solid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3000" b="1">
                  <a:solidFill>
                    <a:srgbClr val="FFFFFF"/>
                  </a:solidFill>
                </a:rPr>
                <a:t>The Sun That Shines From Within</a:t>
              </a:r>
              <a:endParaRPr sz="3000" b="1">
                <a:solidFill>
                  <a:srgbClr val="FFFFFF"/>
                </a:solidFill>
              </a:endParaRPr>
            </a:p>
          </p:txBody>
        </p:sp>
        <p:sp>
          <p:nvSpPr>
            <p:cNvPr id="57" name="Google Shape;57;p13"/>
            <p:cNvSpPr txBox="1"/>
            <p:nvPr/>
          </p:nvSpPr>
          <p:spPr>
            <a:xfrm rot="243231">
              <a:off x="2540100" y="1910306"/>
              <a:ext cx="1850229" cy="357888"/>
            </a:xfrm>
            <a:prstGeom prst="rect">
              <a:avLst/>
            </a:prstGeom>
            <a:solidFill>
              <a:schemeClr val="accent5"/>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FFFF"/>
                  </a:solidFill>
                </a:rPr>
                <a:t>By: Zaimarie Vela Santana</a:t>
              </a:r>
              <a:endParaRPr b="1">
                <a:solidFill>
                  <a:srgbClr val="FFFFFF"/>
                </a:solidFill>
              </a:endParaRPr>
            </a:p>
          </p:txBody>
        </p:sp>
      </p:grpSp>
      <p:sp>
        <p:nvSpPr>
          <p:cNvPr id="58" name="Google Shape;58;p13"/>
          <p:cNvSpPr/>
          <p:nvPr/>
        </p:nvSpPr>
        <p:spPr>
          <a:xfrm rot="10800000">
            <a:off x="2664925" y="3269063"/>
            <a:ext cx="1040700" cy="1078275"/>
          </a:xfrm>
          <a:prstGeom prst="flowChartManualOperation">
            <a:avLst/>
          </a:prstGeom>
          <a:solidFill>
            <a:srgbClr val="1EE5C7"/>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3"/>
          <p:cNvSpPr/>
          <p:nvPr/>
        </p:nvSpPr>
        <p:spPr>
          <a:xfrm rot="10800000">
            <a:off x="5317775" y="3269063"/>
            <a:ext cx="1040700" cy="1078275"/>
          </a:xfrm>
          <a:prstGeom prst="flowChartManualOperation">
            <a:avLst/>
          </a:prstGeom>
          <a:solidFill>
            <a:srgbClr val="B45F0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3"/>
          <p:cNvSpPr/>
          <p:nvPr/>
        </p:nvSpPr>
        <p:spPr>
          <a:xfrm rot="10800000">
            <a:off x="3942800" y="3269063"/>
            <a:ext cx="1040700" cy="1078275"/>
          </a:xfrm>
          <a:prstGeom prst="flowChartManualOperation">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3"/>
          <p:cNvSpPr/>
          <p:nvPr/>
        </p:nvSpPr>
        <p:spPr>
          <a:xfrm rot="4151455">
            <a:off x="2566806" y="2700007"/>
            <a:ext cx="421387" cy="2675586"/>
          </a:xfrm>
          <a:prstGeom prst="triangle">
            <a:avLst>
              <a:gd name="adj" fmla="val 50000"/>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3"/>
          <p:cNvSpPr/>
          <p:nvPr/>
        </p:nvSpPr>
        <p:spPr>
          <a:xfrm rot="4690209">
            <a:off x="2566701" y="2460060"/>
            <a:ext cx="421451" cy="2675567"/>
          </a:xfrm>
          <a:prstGeom prst="triangle">
            <a:avLst>
              <a:gd name="adj" fmla="val 50000"/>
            </a:avLst>
          </a:prstGeom>
          <a:solidFill>
            <a:srgbClr val="FF9900"/>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13"/>
          <p:cNvSpPr/>
          <p:nvPr/>
        </p:nvSpPr>
        <p:spPr>
          <a:xfrm rot="3662093">
            <a:off x="2974037" y="3036521"/>
            <a:ext cx="317174" cy="2105059"/>
          </a:xfrm>
          <a:prstGeom prst="triangle">
            <a:avLst>
              <a:gd name="adj" fmla="val 50000"/>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3"/>
          <p:cNvSpPr/>
          <p:nvPr/>
        </p:nvSpPr>
        <p:spPr>
          <a:xfrm rot="3289663">
            <a:off x="3314569" y="3305643"/>
            <a:ext cx="382788" cy="1668965"/>
          </a:xfrm>
          <a:prstGeom prst="triangle">
            <a:avLst>
              <a:gd name="adj" fmla="val 34431"/>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3"/>
          <p:cNvSpPr/>
          <p:nvPr/>
        </p:nvSpPr>
        <p:spPr>
          <a:xfrm rot="-3018002">
            <a:off x="4482606" y="3338208"/>
            <a:ext cx="562646" cy="1399279"/>
          </a:xfrm>
          <a:prstGeom prst="triangle">
            <a:avLst>
              <a:gd name="adj" fmla="val 45206"/>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3"/>
          <p:cNvSpPr/>
          <p:nvPr/>
        </p:nvSpPr>
        <p:spPr>
          <a:xfrm rot="-1742174">
            <a:off x="4281476" y="3569804"/>
            <a:ext cx="454300" cy="1150741"/>
          </a:xfrm>
          <a:prstGeom prst="triangle">
            <a:avLst>
              <a:gd name="adj" fmla="val 45206"/>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3"/>
          <p:cNvSpPr/>
          <p:nvPr/>
        </p:nvSpPr>
        <p:spPr>
          <a:xfrm rot="-340768">
            <a:off x="4046971" y="3571341"/>
            <a:ext cx="439558" cy="1137566"/>
          </a:xfrm>
          <a:prstGeom prst="triangle">
            <a:avLst>
              <a:gd name="adj" fmla="val 45206"/>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3"/>
          <p:cNvSpPr/>
          <p:nvPr/>
        </p:nvSpPr>
        <p:spPr>
          <a:xfrm rot="1576157">
            <a:off x="3525275" y="3571362"/>
            <a:ext cx="831694" cy="1059512"/>
          </a:xfrm>
          <a:prstGeom prst="triangle">
            <a:avLst>
              <a:gd name="adj" fmla="val 45206"/>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13"/>
          <p:cNvSpPr/>
          <p:nvPr/>
        </p:nvSpPr>
        <p:spPr>
          <a:xfrm rot="-3958607">
            <a:off x="5119046" y="3060899"/>
            <a:ext cx="517309" cy="2039019"/>
          </a:xfrm>
          <a:prstGeom prst="triangle">
            <a:avLst>
              <a:gd name="adj" fmla="val 45206"/>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13"/>
          <p:cNvSpPr/>
          <p:nvPr/>
        </p:nvSpPr>
        <p:spPr>
          <a:xfrm rot="-4466568">
            <a:off x="5891319" y="2547397"/>
            <a:ext cx="389261" cy="3017209"/>
          </a:xfrm>
          <a:prstGeom prst="triangle">
            <a:avLst>
              <a:gd name="adj" fmla="val 45206"/>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3"/>
          <p:cNvSpPr/>
          <p:nvPr/>
        </p:nvSpPr>
        <p:spPr>
          <a:xfrm rot="-4902680">
            <a:off x="5939623" y="2440084"/>
            <a:ext cx="459904" cy="2827133"/>
          </a:xfrm>
          <a:prstGeom prst="triangle">
            <a:avLst>
              <a:gd name="adj" fmla="val 45206"/>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3"/>
          <p:cNvSpPr/>
          <p:nvPr/>
        </p:nvSpPr>
        <p:spPr>
          <a:xfrm rot="-5400000">
            <a:off x="6088821" y="2284018"/>
            <a:ext cx="367800" cy="2683500"/>
          </a:xfrm>
          <a:prstGeom prst="triangle">
            <a:avLst>
              <a:gd name="adj" fmla="val 45206"/>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 name="Google Shape;73;p13"/>
          <p:cNvGrpSpPr/>
          <p:nvPr/>
        </p:nvGrpSpPr>
        <p:grpSpPr>
          <a:xfrm>
            <a:off x="3661037" y="1922436"/>
            <a:ext cx="1604232" cy="1468908"/>
            <a:chOff x="3661037" y="1922436"/>
            <a:chExt cx="1604232" cy="1468908"/>
          </a:xfrm>
        </p:grpSpPr>
        <p:sp>
          <p:nvSpPr>
            <p:cNvPr id="74" name="Google Shape;74;p13"/>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3"/>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13"/>
          <p:cNvGrpSpPr/>
          <p:nvPr/>
        </p:nvGrpSpPr>
        <p:grpSpPr>
          <a:xfrm>
            <a:off x="2130975" y="1720014"/>
            <a:ext cx="2108592" cy="2071764"/>
            <a:chOff x="2130975" y="1720014"/>
            <a:chExt cx="2108592" cy="2071764"/>
          </a:xfrm>
        </p:grpSpPr>
        <p:sp>
          <p:nvSpPr>
            <p:cNvPr id="77" name="Google Shape;77;p13"/>
            <p:cNvSpPr/>
            <p:nvPr/>
          </p:nvSpPr>
          <p:spPr>
            <a:xfrm rot="-3494760">
              <a:off x="2454700" y="1968113"/>
              <a:ext cx="1461142" cy="1575565"/>
            </a:xfrm>
            <a:prstGeom prst="cloud">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3"/>
            <p:cNvSpPr/>
            <p:nvPr/>
          </p:nvSpPr>
          <p:spPr>
            <a:xfrm>
              <a:off x="2714275" y="2280500"/>
              <a:ext cx="942000" cy="1016400"/>
            </a:xfrm>
            <a:prstGeom prst="flowChartConnector">
              <a:avLst/>
            </a:prstGeom>
            <a:solidFill>
              <a:srgbClr val="C8743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 name="Google Shape;79;p13"/>
          <p:cNvGrpSpPr/>
          <p:nvPr/>
        </p:nvGrpSpPr>
        <p:grpSpPr>
          <a:xfrm>
            <a:off x="5306850" y="2275405"/>
            <a:ext cx="1053612" cy="1021495"/>
            <a:chOff x="5306850" y="2275405"/>
            <a:chExt cx="1053612" cy="1021495"/>
          </a:xfrm>
        </p:grpSpPr>
        <p:sp>
          <p:nvSpPr>
            <p:cNvPr id="80" name="Google Shape;80;p13"/>
            <p:cNvSpPr/>
            <p:nvPr/>
          </p:nvSpPr>
          <p:spPr>
            <a:xfrm>
              <a:off x="5367125" y="2280500"/>
              <a:ext cx="942000" cy="1016400"/>
            </a:xfrm>
            <a:prstGeom prst="flowChartConnector">
              <a:avLst/>
            </a:prstGeom>
            <a:solidFill>
              <a:srgbClr val="85200C"/>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3"/>
            <p:cNvSpPr/>
            <p:nvPr/>
          </p:nvSpPr>
          <p:spPr>
            <a:xfrm rot="9028147">
              <a:off x="6067516" y="2291522"/>
              <a:ext cx="189291" cy="470865"/>
            </a:xfrm>
            <a:prstGeom prst="teardrop">
              <a:avLst>
                <a:gd name="adj" fmla="val 166775"/>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3"/>
            <p:cNvSpPr/>
            <p:nvPr/>
          </p:nvSpPr>
          <p:spPr>
            <a:xfrm rot="-8897767" flipH="1">
              <a:off x="5417374" y="2291491"/>
              <a:ext cx="175252" cy="470902"/>
            </a:xfrm>
            <a:prstGeom prst="teardrop">
              <a:avLst>
                <a:gd name="adj" fmla="val 166775"/>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 name="Google Shape;83;p13"/>
          <p:cNvSpPr/>
          <p:nvPr/>
        </p:nvSpPr>
        <p:spPr>
          <a:xfrm>
            <a:off x="4573375" y="1325634"/>
            <a:ext cx="1437700" cy="198825"/>
          </a:xfrm>
          <a:custGeom>
            <a:avLst/>
            <a:gdLst/>
            <a:ahLst/>
            <a:cxnLst/>
            <a:rect l="l" t="t" r="r" b="b"/>
            <a:pathLst>
              <a:path w="57508" h="7953" extrusionOk="0">
                <a:moveTo>
                  <a:pt x="0" y="7953"/>
                </a:moveTo>
                <a:cubicBezTo>
                  <a:pt x="3884" y="6631"/>
                  <a:pt x="16113" y="104"/>
                  <a:pt x="23301" y="21"/>
                </a:cubicBezTo>
                <a:cubicBezTo>
                  <a:pt x="30490" y="-61"/>
                  <a:pt x="37430" y="7210"/>
                  <a:pt x="43131" y="7458"/>
                </a:cubicBezTo>
                <a:cubicBezTo>
                  <a:pt x="48832" y="7706"/>
                  <a:pt x="55112" y="2500"/>
                  <a:pt x="57508" y="1508"/>
                </a:cubicBezTo>
              </a:path>
            </a:pathLst>
          </a:custGeom>
          <a:noFill/>
          <a:ln w="28575" cap="flat" cmpd="sng">
            <a:solidFill>
              <a:schemeClr val="lt1"/>
            </a:solidFill>
            <a:prstDash val="solid"/>
            <a:round/>
            <a:headEnd type="none" w="med" len="med"/>
            <a:tailEnd type="none" w="med" len="med"/>
          </a:ln>
        </p:spPr>
      </p:sp>
      <p:sp>
        <p:nvSpPr>
          <p:cNvPr id="84" name="Google Shape;84;p13"/>
          <p:cNvSpPr/>
          <p:nvPr/>
        </p:nvSpPr>
        <p:spPr>
          <a:xfrm>
            <a:off x="5791650" y="1862259"/>
            <a:ext cx="1437700" cy="198825"/>
          </a:xfrm>
          <a:custGeom>
            <a:avLst/>
            <a:gdLst/>
            <a:ahLst/>
            <a:cxnLst/>
            <a:rect l="l" t="t" r="r" b="b"/>
            <a:pathLst>
              <a:path w="57508" h="7953" extrusionOk="0">
                <a:moveTo>
                  <a:pt x="0" y="7953"/>
                </a:moveTo>
                <a:cubicBezTo>
                  <a:pt x="3884" y="6631"/>
                  <a:pt x="16113" y="104"/>
                  <a:pt x="23301" y="21"/>
                </a:cubicBezTo>
                <a:cubicBezTo>
                  <a:pt x="30490" y="-61"/>
                  <a:pt x="37430" y="7210"/>
                  <a:pt x="43131" y="7458"/>
                </a:cubicBezTo>
                <a:cubicBezTo>
                  <a:pt x="48832" y="7706"/>
                  <a:pt x="55112" y="2500"/>
                  <a:pt x="57508" y="1508"/>
                </a:cubicBezTo>
              </a:path>
            </a:pathLst>
          </a:custGeom>
          <a:noFill/>
          <a:ln w="28575" cap="flat" cmpd="sng">
            <a:solidFill>
              <a:srgbClr val="FFFFFF"/>
            </a:solidFill>
            <a:prstDash val="solid"/>
            <a:round/>
            <a:headEnd type="none" w="med" len="med"/>
            <a:tailEnd type="none" w="med" len="med"/>
          </a:ln>
        </p:spPr>
      </p:sp>
      <p:sp>
        <p:nvSpPr>
          <p:cNvPr id="85" name="Google Shape;85;p13"/>
          <p:cNvSpPr/>
          <p:nvPr/>
        </p:nvSpPr>
        <p:spPr>
          <a:xfrm>
            <a:off x="1452100" y="2625625"/>
            <a:ext cx="1100991" cy="198825"/>
          </a:xfrm>
          <a:custGeom>
            <a:avLst/>
            <a:gdLst/>
            <a:ahLst/>
            <a:cxnLst/>
            <a:rect l="l" t="t" r="r" b="b"/>
            <a:pathLst>
              <a:path w="57508" h="7953" extrusionOk="0">
                <a:moveTo>
                  <a:pt x="0" y="7953"/>
                </a:moveTo>
                <a:cubicBezTo>
                  <a:pt x="3884" y="6631"/>
                  <a:pt x="16113" y="104"/>
                  <a:pt x="23301" y="21"/>
                </a:cubicBezTo>
                <a:cubicBezTo>
                  <a:pt x="30490" y="-61"/>
                  <a:pt x="37430" y="7210"/>
                  <a:pt x="43131" y="7458"/>
                </a:cubicBezTo>
                <a:cubicBezTo>
                  <a:pt x="48832" y="7706"/>
                  <a:pt x="55112" y="2500"/>
                  <a:pt x="57508" y="1508"/>
                </a:cubicBezTo>
              </a:path>
            </a:pathLst>
          </a:custGeom>
          <a:noFill/>
          <a:ln w="28575" cap="flat" cmpd="sng">
            <a:solidFill>
              <a:srgbClr val="FFFFFF"/>
            </a:solidFill>
            <a:prstDash val="solid"/>
            <a:round/>
            <a:headEnd type="none" w="med" len="med"/>
            <a:tailEnd type="none" w="med" len="me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14"/>
          <p:cNvSpPr txBox="1"/>
          <p:nvPr/>
        </p:nvSpPr>
        <p:spPr>
          <a:xfrm>
            <a:off x="136325" y="219300"/>
            <a:ext cx="3827100" cy="4924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rPr>
              <a:t>The Sun that Shines From Within: </a:t>
            </a:r>
            <a:endParaRPr b="1">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r>
              <a:rPr lang="en">
                <a:solidFill>
                  <a:schemeClr val="dk1"/>
                </a:solidFill>
              </a:rPr>
              <a:t>A story about a Puerto Rican girl who has lupus, a condition that is oftentimes associated with sun sensitivity, and goes on an adventure to the beach with her grandparents. Regarding disability representation, I wanted the story to reflect how Yuli’s environment was adapted to fit her needs. Thus, throughout the story, she and her grandparents take precautions like only going to the beach once a month and during the time before the sunset, wearing sunscreen, using a beach umbrella, and wearing a hat to protect her from the sun. But, I still wanted the story to be about the life of a girl who lives in the Caribbean with her grandparents and the cultural knowledge that accompanies that. </a:t>
            </a:r>
            <a:endParaRPr>
              <a:solidFill>
                <a:schemeClr val="dk1"/>
              </a:solidFill>
            </a:endParaRPr>
          </a:p>
        </p:txBody>
      </p:sp>
      <p:sp>
        <p:nvSpPr>
          <p:cNvPr id="92" name="Google Shape;92;p14"/>
          <p:cNvSpPr txBox="1"/>
          <p:nvPr/>
        </p:nvSpPr>
        <p:spPr>
          <a:xfrm>
            <a:off x="3827050" y="124950"/>
            <a:ext cx="5168100" cy="4674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rPr>
              <a:t>Some accessibility features that the book will include are: </a:t>
            </a:r>
            <a:endParaRPr b="1">
              <a:solidFill>
                <a:schemeClr val="dk1"/>
              </a:solidFill>
            </a:endParaRPr>
          </a:p>
          <a:p>
            <a:pPr marL="457200" lvl="0" indent="-317500" algn="l" rtl="0">
              <a:lnSpc>
                <a:spcPct val="115000"/>
              </a:lnSpc>
              <a:spcBef>
                <a:spcPts val="0"/>
              </a:spcBef>
              <a:spcAft>
                <a:spcPts val="0"/>
              </a:spcAft>
              <a:buClr>
                <a:schemeClr val="dk1"/>
              </a:buClr>
              <a:buSzPts val="1400"/>
              <a:buAutoNum type="arabicPeriod"/>
            </a:pPr>
            <a:r>
              <a:rPr lang="en" b="1">
                <a:solidFill>
                  <a:schemeClr val="dk1"/>
                </a:solidFill>
              </a:rPr>
              <a:t>Visual (low vision, color blindness, deafness, etc):</a:t>
            </a:r>
            <a:endParaRPr b="1">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Alt-text for all images (which will be digitally drawn and inserted as images) </a:t>
            </a:r>
            <a:endParaRPr>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High Contrast Text</a:t>
            </a:r>
            <a:endParaRPr>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Accessible font and size (large size and easy-to-read font styles, such as Arial)</a:t>
            </a:r>
            <a:endParaRPr>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Use of drawn patterns and textures to distinguish different objects for color-blindness.</a:t>
            </a:r>
            <a:endParaRPr>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Use of black outlines on all elements of photographs.</a:t>
            </a:r>
            <a:endParaRPr>
              <a:solidFill>
                <a:schemeClr val="dk1"/>
              </a:solidFill>
            </a:endParaRPr>
          </a:p>
          <a:p>
            <a:pPr marL="457200" lvl="0" indent="-317500" algn="l" rtl="0">
              <a:lnSpc>
                <a:spcPct val="115000"/>
              </a:lnSpc>
              <a:spcBef>
                <a:spcPts val="0"/>
              </a:spcBef>
              <a:spcAft>
                <a:spcPts val="0"/>
              </a:spcAft>
              <a:buClr>
                <a:schemeClr val="dk1"/>
              </a:buClr>
              <a:buSzPts val="1400"/>
              <a:buAutoNum type="arabicPeriod"/>
            </a:pPr>
            <a:r>
              <a:rPr lang="en" b="1">
                <a:solidFill>
                  <a:schemeClr val="dk1"/>
                </a:solidFill>
              </a:rPr>
              <a:t>Audio (blindness, low vision, etc): </a:t>
            </a:r>
            <a:endParaRPr b="1">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Audio image description</a:t>
            </a:r>
            <a:endParaRPr>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Sound Effects on certain elements (sounds of the ocean, sound of frying, etc) </a:t>
            </a:r>
            <a:endParaRPr>
              <a:solidFill>
                <a:schemeClr val="dk1"/>
              </a:solidFill>
            </a:endParaRPr>
          </a:p>
          <a:p>
            <a:pPr marL="457200" lvl="0" indent="-317500" algn="l" rtl="0">
              <a:lnSpc>
                <a:spcPct val="115000"/>
              </a:lnSpc>
              <a:spcBef>
                <a:spcPts val="0"/>
              </a:spcBef>
              <a:spcAft>
                <a:spcPts val="0"/>
              </a:spcAft>
              <a:buClr>
                <a:schemeClr val="dk1"/>
              </a:buClr>
              <a:buSzPts val="1400"/>
              <a:buAutoNum type="arabicPeriod"/>
            </a:pPr>
            <a:r>
              <a:rPr lang="en" b="1">
                <a:solidFill>
                  <a:schemeClr val="dk1"/>
                </a:solidFill>
              </a:rPr>
              <a:t>Vocabulary: </a:t>
            </a:r>
            <a:endParaRPr b="1">
              <a:solidFill>
                <a:schemeClr val="dk1"/>
              </a:solidFill>
            </a:endParaRPr>
          </a:p>
          <a:p>
            <a:pPr marL="914400" lvl="0" indent="-317500" algn="l" rtl="0">
              <a:lnSpc>
                <a:spcPct val="115000"/>
              </a:lnSpc>
              <a:spcBef>
                <a:spcPts val="0"/>
              </a:spcBef>
              <a:spcAft>
                <a:spcPts val="0"/>
              </a:spcAft>
              <a:buClr>
                <a:schemeClr val="dk1"/>
              </a:buClr>
              <a:buSzPts val="1400"/>
              <a:buChar char="●"/>
            </a:pPr>
            <a:r>
              <a:rPr lang="en">
                <a:solidFill>
                  <a:schemeClr val="dk1"/>
                </a:solidFill>
              </a:rPr>
              <a:t>Words like plantain, hue and hibiscus flowers will be linked to the kids.wordsmyth.net website definition. </a:t>
            </a:r>
            <a:endParaRPr sz="1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15"/>
          <p:cNvSpPr/>
          <p:nvPr/>
        </p:nvSpPr>
        <p:spPr>
          <a:xfrm>
            <a:off x="557743" y="796926"/>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5"/>
          <p:cNvSpPr txBox="1"/>
          <p:nvPr/>
        </p:nvSpPr>
        <p:spPr>
          <a:xfrm>
            <a:off x="5192250" y="524075"/>
            <a:ext cx="3351900" cy="16332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SzPts val="1400"/>
              <a:buChar char="●"/>
            </a:pPr>
            <a:r>
              <a:rPr lang="en">
                <a:solidFill>
                  <a:schemeClr val="dk1"/>
                </a:solidFill>
              </a:rPr>
              <a:t>The bright sun peeked through the windows of </a:t>
            </a:r>
            <a:r>
              <a:rPr lang="en" i="1">
                <a:solidFill>
                  <a:schemeClr val="dk1"/>
                </a:solidFill>
              </a:rPr>
              <a:t>abuelo and abuela’s</a:t>
            </a:r>
            <a:r>
              <a:rPr lang="en">
                <a:solidFill>
                  <a:schemeClr val="dk1"/>
                </a:solidFill>
              </a:rPr>
              <a:t> house, a soft, golden </a:t>
            </a:r>
            <a:r>
              <a:rPr lang="en" b="1" u="sng">
                <a:solidFill>
                  <a:srgbClr val="1155CC"/>
                </a:solidFill>
                <a:hlinkClick r:id="rId3">
                  <a:extLst>
                    <a:ext uri="{A12FA001-AC4F-418D-AE19-62706E023703}">
                      <ahyp:hlinkClr xmlns:ahyp="http://schemas.microsoft.com/office/drawing/2018/hyperlinkcolor" val="tx"/>
                    </a:ext>
                  </a:extLst>
                </a:hlinkClick>
              </a:rPr>
              <a:t>hue</a:t>
            </a:r>
            <a:r>
              <a:rPr lang="en">
                <a:solidFill>
                  <a:schemeClr val="dk1"/>
                </a:solidFill>
              </a:rPr>
              <a:t> creating shadows in the ground.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Can you see the shadow?</a:t>
            </a: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r>
              <a:rPr lang="en" b="1">
                <a:solidFill>
                  <a:schemeClr val="dk1"/>
                </a:solidFill>
              </a:rPr>
              <a:t>Accessibility Notes: </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 and texture (floor texture)</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Link to vocabulary word definition</a:t>
            </a:r>
            <a:endParaRPr>
              <a:solidFill>
                <a:schemeClr val="dk1"/>
              </a:solidFill>
            </a:endParaRPr>
          </a:p>
        </p:txBody>
      </p:sp>
      <p:sp>
        <p:nvSpPr>
          <p:cNvPr id="100" name="Google Shape;100;p15"/>
          <p:cNvSpPr/>
          <p:nvPr/>
        </p:nvSpPr>
        <p:spPr>
          <a:xfrm>
            <a:off x="780825" y="991525"/>
            <a:ext cx="1574100" cy="1400400"/>
          </a:xfrm>
          <a:prstGeom prst="rect">
            <a:avLst/>
          </a:prstGeom>
          <a:solidFill>
            <a:srgbClr val="76EDDB"/>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1" name="Google Shape;101;p15"/>
          <p:cNvCxnSpPr>
            <a:stCxn id="100" idx="0"/>
            <a:endCxn id="100" idx="0"/>
          </p:cNvCxnSpPr>
          <p:nvPr/>
        </p:nvCxnSpPr>
        <p:spPr>
          <a:xfrm>
            <a:off x="1567875" y="991525"/>
            <a:ext cx="0" cy="0"/>
          </a:xfrm>
          <a:prstGeom prst="straightConnector1">
            <a:avLst/>
          </a:prstGeom>
          <a:noFill/>
          <a:ln w="9525" cap="flat" cmpd="sng">
            <a:solidFill>
              <a:schemeClr val="dk2"/>
            </a:solidFill>
            <a:prstDash val="solid"/>
            <a:round/>
            <a:headEnd type="none" w="med" len="med"/>
            <a:tailEnd type="none" w="med" len="med"/>
          </a:ln>
        </p:spPr>
      </p:cxnSp>
      <p:sp>
        <p:nvSpPr>
          <p:cNvPr id="102" name="Google Shape;102;p15"/>
          <p:cNvSpPr/>
          <p:nvPr/>
        </p:nvSpPr>
        <p:spPr>
          <a:xfrm>
            <a:off x="3495100" y="2020225"/>
            <a:ext cx="1261200" cy="1193100"/>
          </a:xfrm>
          <a:prstGeom prst="rect">
            <a:avLst/>
          </a:prstGeom>
          <a:solidFill>
            <a:srgbClr val="85200C"/>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5"/>
          <p:cNvSpPr/>
          <p:nvPr/>
        </p:nvSpPr>
        <p:spPr>
          <a:xfrm>
            <a:off x="3607464" y="2125987"/>
            <a:ext cx="1036500" cy="505500"/>
          </a:xfrm>
          <a:prstGeom prst="rect">
            <a:avLst/>
          </a:prstGeom>
          <a:solidFill>
            <a:srgbClr val="85200C"/>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5"/>
          <p:cNvSpPr/>
          <p:nvPr/>
        </p:nvSpPr>
        <p:spPr>
          <a:xfrm>
            <a:off x="3914988" y="2157275"/>
            <a:ext cx="421416" cy="86724"/>
          </a:xfrm>
          <a:prstGeom prst="flowChartTerminator">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5" name="Google Shape;105;p15"/>
          <p:cNvCxnSpPr>
            <a:endCxn id="102" idx="2"/>
          </p:cNvCxnSpPr>
          <p:nvPr/>
        </p:nvCxnSpPr>
        <p:spPr>
          <a:xfrm>
            <a:off x="557800" y="3185425"/>
            <a:ext cx="3567900" cy="27900"/>
          </a:xfrm>
          <a:prstGeom prst="straightConnector1">
            <a:avLst/>
          </a:prstGeom>
          <a:noFill/>
          <a:ln w="19050" cap="flat" cmpd="sng">
            <a:solidFill>
              <a:srgbClr val="000000"/>
            </a:solidFill>
            <a:prstDash val="solid"/>
            <a:round/>
            <a:headEnd type="none" w="med" len="med"/>
            <a:tailEnd type="none" w="med" len="med"/>
          </a:ln>
        </p:spPr>
      </p:cxnSp>
      <p:cxnSp>
        <p:nvCxnSpPr>
          <p:cNvPr id="106" name="Google Shape;106;p15"/>
          <p:cNvCxnSpPr/>
          <p:nvPr/>
        </p:nvCxnSpPr>
        <p:spPr>
          <a:xfrm>
            <a:off x="842800" y="3445525"/>
            <a:ext cx="508200" cy="408900"/>
          </a:xfrm>
          <a:prstGeom prst="straightConnector1">
            <a:avLst/>
          </a:prstGeom>
          <a:noFill/>
          <a:ln w="19050" cap="flat" cmpd="sng">
            <a:solidFill>
              <a:srgbClr val="000000"/>
            </a:solidFill>
            <a:prstDash val="solid"/>
            <a:round/>
            <a:headEnd type="none" w="med" len="med"/>
            <a:tailEnd type="none" w="med" len="med"/>
          </a:ln>
        </p:spPr>
      </p:cxnSp>
      <p:cxnSp>
        <p:nvCxnSpPr>
          <p:cNvPr id="107" name="Google Shape;107;p15"/>
          <p:cNvCxnSpPr/>
          <p:nvPr/>
        </p:nvCxnSpPr>
        <p:spPr>
          <a:xfrm>
            <a:off x="1452400" y="3445525"/>
            <a:ext cx="508200" cy="408900"/>
          </a:xfrm>
          <a:prstGeom prst="straightConnector1">
            <a:avLst/>
          </a:prstGeom>
          <a:noFill/>
          <a:ln w="19050" cap="flat" cmpd="sng">
            <a:solidFill>
              <a:srgbClr val="000000"/>
            </a:solidFill>
            <a:prstDash val="solid"/>
            <a:round/>
            <a:headEnd type="none" w="med" len="med"/>
            <a:tailEnd type="none" w="med" len="med"/>
          </a:ln>
        </p:spPr>
      </p:cxnSp>
      <p:cxnSp>
        <p:nvCxnSpPr>
          <p:cNvPr id="108" name="Google Shape;108;p15"/>
          <p:cNvCxnSpPr/>
          <p:nvPr/>
        </p:nvCxnSpPr>
        <p:spPr>
          <a:xfrm>
            <a:off x="2214400" y="3445525"/>
            <a:ext cx="508200" cy="408900"/>
          </a:xfrm>
          <a:prstGeom prst="straightConnector1">
            <a:avLst/>
          </a:prstGeom>
          <a:noFill/>
          <a:ln w="19050" cap="flat" cmpd="sng">
            <a:solidFill>
              <a:srgbClr val="000000"/>
            </a:solidFill>
            <a:prstDash val="solid"/>
            <a:round/>
            <a:headEnd type="none" w="med" len="med"/>
            <a:tailEnd type="none" w="med" len="med"/>
          </a:ln>
        </p:spPr>
      </p:cxnSp>
      <p:grpSp>
        <p:nvGrpSpPr>
          <p:cNvPr id="109" name="Google Shape;109;p15"/>
          <p:cNvGrpSpPr/>
          <p:nvPr/>
        </p:nvGrpSpPr>
        <p:grpSpPr>
          <a:xfrm>
            <a:off x="3798725" y="1400493"/>
            <a:ext cx="508200" cy="593985"/>
            <a:chOff x="3798725" y="1326150"/>
            <a:chExt cx="508200" cy="668375"/>
          </a:xfrm>
        </p:grpSpPr>
        <p:sp>
          <p:nvSpPr>
            <p:cNvPr id="110" name="Google Shape;110;p15"/>
            <p:cNvSpPr/>
            <p:nvPr/>
          </p:nvSpPr>
          <p:spPr>
            <a:xfrm>
              <a:off x="3842125" y="1326150"/>
              <a:ext cx="421400" cy="588275"/>
            </a:xfrm>
            <a:prstGeom prst="flowChartCollate">
              <a:avLst/>
            </a:prstGeom>
            <a:solidFill>
              <a:srgbClr val="F3F3F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5"/>
            <p:cNvSpPr/>
            <p:nvPr/>
          </p:nvSpPr>
          <p:spPr>
            <a:xfrm>
              <a:off x="3798725" y="1585625"/>
              <a:ext cx="508200" cy="408900"/>
            </a:xfrm>
            <a:prstGeom prst="ellipse">
              <a:avLst/>
            </a:prstGeom>
            <a:solidFill>
              <a:srgbClr val="F3F3F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15"/>
          <p:cNvGrpSpPr/>
          <p:nvPr/>
        </p:nvGrpSpPr>
        <p:grpSpPr>
          <a:xfrm rot="10800000">
            <a:off x="3798722" y="3213231"/>
            <a:ext cx="508200" cy="668375"/>
            <a:chOff x="3798725" y="1326150"/>
            <a:chExt cx="508200" cy="668375"/>
          </a:xfrm>
        </p:grpSpPr>
        <p:sp>
          <p:nvSpPr>
            <p:cNvPr id="113" name="Google Shape;113;p15"/>
            <p:cNvSpPr/>
            <p:nvPr/>
          </p:nvSpPr>
          <p:spPr>
            <a:xfrm>
              <a:off x="3842125" y="1326150"/>
              <a:ext cx="421400" cy="588275"/>
            </a:xfrm>
            <a:prstGeom prst="flowChartCollate">
              <a:avLst/>
            </a:prstGeom>
            <a:solidFill>
              <a:srgbClr val="66666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5"/>
            <p:cNvSpPr/>
            <p:nvPr/>
          </p:nvSpPr>
          <p:spPr>
            <a:xfrm>
              <a:off x="3798725" y="1585625"/>
              <a:ext cx="508200" cy="408900"/>
            </a:xfrm>
            <a:prstGeom prst="ellipse">
              <a:avLst/>
            </a:prstGeom>
            <a:solidFill>
              <a:srgbClr val="66666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15" name="Google Shape;115;p15"/>
          <p:cNvCxnSpPr/>
          <p:nvPr/>
        </p:nvCxnSpPr>
        <p:spPr>
          <a:xfrm rot="-5400000">
            <a:off x="4121075" y="1295475"/>
            <a:ext cx="258600" cy="51000"/>
          </a:xfrm>
          <a:prstGeom prst="curvedConnector3">
            <a:avLst>
              <a:gd name="adj1" fmla="val 50000"/>
            </a:avLst>
          </a:prstGeom>
          <a:noFill/>
          <a:ln w="9525" cap="flat" cmpd="sng">
            <a:solidFill>
              <a:schemeClr val="dk2"/>
            </a:solidFill>
            <a:prstDash val="solid"/>
            <a:round/>
            <a:headEnd type="none" w="med" len="med"/>
            <a:tailEnd type="none" w="med" len="med"/>
          </a:ln>
        </p:spPr>
      </p:cxnSp>
      <p:cxnSp>
        <p:nvCxnSpPr>
          <p:cNvPr id="116" name="Google Shape;116;p15"/>
          <p:cNvCxnSpPr/>
          <p:nvPr/>
        </p:nvCxnSpPr>
        <p:spPr>
          <a:xfrm>
            <a:off x="3767775" y="1214600"/>
            <a:ext cx="223200" cy="148800"/>
          </a:xfrm>
          <a:prstGeom prst="curvedConnector3">
            <a:avLst>
              <a:gd name="adj1" fmla="val 50000"/>
            </a:avLst>
          </a:prstGeom>
          <a:noFill/>
          <a:ln w="9525" cap="flat" cmpd="sng">
            <a:solidFill>
              <a:srgbClr val="000000"/>
            </a:solidFill>
            <a:prstDash val="solid"/>
            <a:round/>
            <a:headEnd type="none" w="med" len="med"/>
            <a:tailEnd type="none" w="med" len="med"/>
          </a:ln>
        </p:spPr>
      </p:cxnSp>
      <p:cxnSp>
        <p:nvCxnSpPr>
          <p:cNvPr id="117" name="Google Shape;117;p15"/>
          <p:cNvCxnSpPr>
            <a:endCxn id="110" idx="0"/>
          </p:cNvCxnSpPr>
          <p:nvPr/>
        </p:nvCxnSpPr>
        <p:spPr>
          <a:xfrm rot="-5400000" flipH="1">
            <a:off x="3891725" y="1239393"/>
            <a:ext cx="247800" cy="74400"/>
          </a:xfrm>
          <a:prstGeom prst="curvedConnector3">
            <a:avLst>
              <a:gd name="adj1" fmla="val 50000"/>
            </a:avLst>
          </a:prstGeom>
          <a:noFill/>
          <a:ln w="9525" cap="flat" cmpd="sng">
            <a:solidFill>
              <a:srgbClr val="000000"/>
            </a:solidFill>
            <a:prstDash val="solid"/>
            <a:round/>
            <a:headEnd type="none" w="med" len="med"/>
            <a:tailEnd type="none" w="med" len="med"/>
          </a:ln>
        </p:spPr>
      </p:cxnSp>
      <p:cxnSp>
        <p:nvCxnSpPr>
          <p:cNvPr id="118" name="Google Shape;118;p15"/>
          <p:cNvCxnSpPr>
            <a:endCxn id="110" idx="0"/>
          </p:cNvCxnSpPr>
          <p:nvPr/>
        </p:nvCxnSpPr>
        <p:spPr>
          <a:xfrm rot="5400000">
            <a:off x="3984725" y="1233093"/>
            <a:ext cx="235500" cy="99300"/>
          </a:xfrm>
          <a:prstGeom prst="curvedConnector3">
            <a:avLst>
              <a:gd name="adj1" fmla="val 50000"/>
            </a:avLst>
          </a:prstGeom>
          <a:noFill/>
          <a:ln w="9525" cap="flat" cmpd="sng">
            <a:solidFill>
              <a:schemeClr val="dk2"/>
            </a:solidFill>
            <a:prstDash val="solid"/>
            <a:round/>
            <a:headEnd type="none" w="med" len="med"/>
            <a:tailEnd type="none" w="med" len="med"/>
          </a:ln>
        </p:spPr>
      </p:cxnSp>
      <p:sp>
        <p:nvSpPr>
          <p:cNvPr id="119" name="Google Shape;119;p15"/>
          <p:cNvSpPr/>
          <p:nvPr/>
        </p:nvSpPr>
        <p:spPr>
          <a:xfrm rot="7088970">
            <a:off x="3556300" y="1046367"/>
            <a:ext cx="223200" cy="272453"/>
          </a:xfrm>
          <a:prstGeom prst="triangle">
            <a:avLst>
              <a:gd name="adj" fmla="val 50000"/>
            </a:avLst>
          </a:prstGeom>
          <a:solidFill>
            <a:srgbClr val="CC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5"/>
          <p:cNvSpPr/>
          <p:nvPr/>
        </p:nvSpPr>
        <p:spPr>
          <a:xfrm rot="9487623">
            <a:off x="3860052" y="893786"/>
            <a:ext cx="223057" cy="272583"/>
          </a:xfrm>
          <a:prstGeom prst="triangle">
            <a:avLst>
              <a:gd name="adj" fmla="val 50000"/>
            </a:avLst>
          </a:prstGeom>
          <a:solidFill>
            <a:srgbClr val="CC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5"/>
          <p:cNvSpPr/>
          <p:nvPr/>
        </p:nvSpPr>
        <p:spPr>
          <a:xfrm rot="-9166798">
            <a:off x="4102735" y="929252"/>
            <a:ext cx="222995" cy="272503"/>
          </a:xfrm>
          <a:prstGeom prst="triangle">
            <a:avLst>
              <a:gd name="adj" fmla="val 50000"/>
            </a:avLst>
          </a:prstGeom>
          <a:solidFill>
            <a:srgbClr val="CC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5"/>
          <p:cNvSpPr/>
          <p:nvPr/>
        </p:nvSpPr>
        <p:spPr>
          <a:xfrm>
            <a:off x="1274800" y="991525"/>
            <a:ext cx="1074300" cy="1004700"/>
          </a:xfrm>
          <a:prstGeom prst="sun">
            <a:avLst>
              <a:gd name="adj" fmla="val 25000"/>
            </a:avLst>
          </a:prstGeom>
          <a:solidFill>
            <a:schemeClr val="accent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5"/>
          <p:cNvSpPr/>
          <p:nvPr/>
        </p:nvSpPr>
        <p:spPr>
          <a:xfrm rot="-7132497">
            <a:off x="4280486" y="1066292"/>
            <a:ext cx="223028" cy="272447"/>
          </a:xfrm>
          <a:prstGeom prst="triangle">
            <a:avLst>
              <a:gd name="adj" fmla="val 50000"/>
            </a:avLst>
          </a:prstGeom>
          <a:solidFill>
            <a:srgbClr val="CC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4" name="Google Shape;124;p15"/>
          <p:cNvCxnSpPr>
            <a:stCxn id="100" idx="3"/>
            <a:endCxn id="100" idx="1"/>
          </p:cNvCxnSpPr>
          <p:nvPr/>
        </p:nvCxnSpPr>
        <p:spPr>
          <a:xfrm rot="10800000">
            <a:off x="780825" y="1691725"/>
            <a:ext cx="1574100" cy="0"/>
          </a:xfrm>
          <a:prstGeom prst="straightConnector1">
            <a:avLst/>
          </a:prstGeom>
          <a:noFill/>
          <a:ln w="19050" cap="flat" cmpd="sng">
            <a:solidFill>
              <a:srgbClr val="000000"/>
            </a:solidFill>
            <a:prstDash val="solid"/>
            <a:round/>
            <a:headEnd type="none" w="med" len="med"/>
            <a:tailEnd type="none" w="med" len="med"/>
          </a:ln>
        </p:spPr>
      </p:cxnSp>
      <p:cxnSp>
        <p:nvCxnSpPr>
          <p:cNvPr id="125" name="Google Shape;125;p15"/>
          <p:cNvCxnSpPr>
            <a:endCxn id="100" idx="2"/>
          </p:cNvCxnSpPr>
          <p:nvPr/>
        </p:nvCxnSpPr>
        <p:spPr>
          <a:xfrm flipH="1">
            <a:off x="1567875" y="1003825"/>
            <a:ext cx="6300" cy="1388100"/>
          </a:xfrm>
          <a:prstGeom prst="straightConnector1">
            <a:avLst/>
          </a:prstGeom>
          <a:noFill/>
          <a:ln w="19050" cap="flat" cmpd="sng">
            <a:solidFill>
              <a:srgbClr val="000000"/>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6"/>
          <p:cNvSpPr/>
          <p:nvPr/>
        </p:nvSpPr>
        <p:spPr>
          <a:xfrm>
            <a:off x="520543" y="710176"/>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1" name="Google Shape;131;p16"/>
          <p:cNvGrpSpPr/>
          <p:nvPr/>
        </p:nvGrpSpPr>
        <p:grpSpPr>
          <a:xfrm rot="610938">
            <a:off x="939641" y="560186"/>
            <a:ext cx="2019363" cy="2016456"/>
            <a:chOff x="2130975" y="1720014"/>
            <a:chExt cx="2108592" cy="2071764"/>
          </a:xfrm>
        </p:grpSpPr>
        <p:sp>
          <p:nvSpPr>
            <p:cNvPr id="132" name="Google Shape;132;p16"/>
            <p:cNvSpPr/>
            <p:nvPr/>
          </p:nvSpPr>
          <p:spPr>
            <a:xfrm rot="-3494760">
              <a:off x="2454700" y="1968113"/>
              <a:ext cx="1461142" cy="1575565"/>
            </a:xfrm>
            <a:prstGeom prst="cloud">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6"/>
            <p:cNvSpPr/>
            <p:nvPr/>
          </p:nvSpPr>
          <p:spPr>
            <a:xfrm>
              <a:off x="2714275" y="2280500"/>
              <a:ext cx="942000" cy="1016400"/>
            </a:xfrm>
            <a:prstGeom prst="flowChartConnector">
              <a:avLst/>
            </a:prstGeom>
            <a:solidFill>
              <a:srgbClr val="C8743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 name="Google Shape;134;p16"/>
          <p:cNvSpPr/>
          <p:nvPr/>
        </p:nvSpPr>
        <p:spPr>
          <a:xfrm rot="10800000">
            <a:off x="1428975" y="2016413"/>
            <a:ext cx="1040700" cy="1078275"/>
          </a:xfrm>
          <a:prstGeom prst="flowChartManualOperation">
            <a:avLst/>
          </a:prstGeom>
          <a:solidFill>
            <a:srgbClr val="1EE5C7"/>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16"/>
          <p:cNvGrpSpPr/>
          <p:nvPr/>
        </p:nvGrpSpPr>
        <p:grpSpPr>
          <a:xfrm rot="768324">
            <a:off x="2199595" y="2466615"/>
            <a:ext cx="1438190" cy="1387820"/>
            <a:chOff x="3661037" y="1922436"/>
            <a:chExt cx="1604232" cy="1468908"/>
          </a:xfrm>
        </p:grpSpPr>
        <p:sp>
          <p:nvSpPr>
            <p:cNvPr id="136" name="Google Shape;136;p16"/>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6"/>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 name="Google Shape;138;p16"/>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16"/>
          <p:cNvSpPr txBox="1"/>
          <p:nvPr/>
        </p:nvSpPr>
        <p:spPr>
          <a:xfrm>
            <a:off x="4709700" y="710175"/>
            <a:ext cx="4201500" cy="40776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SzPts val="1400"/>
              <a:buChar char="●"/>
            </a:pPr>
            <a:r>
              <a:rPr lang="en">
                <a:solidFill>
                  <a:schemeClr val="dk1"/>
                </a:solidFill>
              </a:rPr>
              <a:t>Yuli and </a:t>
            </a:r>
            <a:r>
              <a:rPr lang="en" i="1">
                <a:solidFill>
                  <a:schemeClr val="dk1"/>
                </a:solidFill>
              </a:rPr>
              <a:t>abuela</a:t>
            </a:r>
            <a:r>
              <a:rPr lang="en">
                <a:solidFill>
                  <a:schemeClr val="dk1"/>
                </a:solidFill>
              </a:rPr>
              <a:t> sliced, mashed and fried </a:t>
            </a:r>
            <a:r>
              <a:rPr lang="en" b="1" u="sng">
                <a:solidFill>
                  <a:srgbClr val="1155CC"/>
                </a:solidFill>
                <a:hlinkClick r:id="rId3">
                  <a:extLst>
                    <a:ext uri="{A12FA001-AC4F-418D-AE19-62706E023703}">
                      <ahyp:hlinkClr xmlns:ahyp="http://schemas.microsoft.com/office/drawing/2018/hyperlinkcolor" val="tx"/>
                    </a:ext>
                  </a:extLst>
                </a:hlinkClick>
              </a:rPr>
              <a:t>plantains</a:t>
            </a:r>
            <a:r>
              <a:rPr lang="en" u="sng">
                <a:solidFill>
                  <a:schemeClr val="dk1"/>
                </a:solidFill>
              </a:rPr>
              <a:t> </a:t>
            </a:r>
            <a:r>
              <a:rPr lang="en">
                <a:solidFill>
                  <a:schemeClr val="dk1"/>
                </a:solidFill>
              </a:rPr>
              <a:t>to make </a:t>
            </a:r>
            <a:r>
              <a:rPr lang="en" i="1">
                <a:solidFill>
                  <a:schemeClr val="dk1"/>
                </a:solidFill>
              </a:rPr>
              <a:t>tostones. </a:t>
            </a:r>
            <a:endParaRPr i="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Yuli watched as the plantain pieces sizzled and crackled in the pot as they waited and waited and waited...</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That’s when she knew they were going to the beach. </a:t>
            </a:r>
            <a:endParaRPr>
              <a:solidFill>
                <a:schemeClr val="dk1"/>
              </a:solidFill>
            </a:endParaRPr>
          </a:p>
          <a:p>
            <a:pPr marL="45720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r>
              <a:rPr lang="en" b="1">
                <a:solidFill>
                  <a:schemeClr val="dk1"/>
                </a:solidFill>
              </a:rPr>
              <a:t>Accessibility Notes: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Link to vocabulary word definition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Frying sound effect when you click on pan. </a:t>
            </a:r>
            <a:endParaRPr>
              <a:solidFill>
                <a:schemeClr val="dk1"/>
              </a:solidFill>
            </a:endParaRPr>
          </a:p>
        </p:txBody>
      </p:sp>
      <p:sp>
        <p:nvSpPr>
          <p:cNvPr id="140" name="Google Shape;140;p16"/>
          <p:cNvSpPr/>
          <p:nvPr/>
        </p:nvSpPr>
        <p:spPr>
          <a:xfrm>
            <a:off x="520550" y="1636000"/>
            <a:ext cx="2763900" cy="2356500"/>
          </a:xfrm>
          <a:prstGeom prst="rtTriangle">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6"/>
          <p:cNvSpPr/>
          <p:nvPr/>
        </p:nvSpPr>
        <p:spPr>
          <a:xfrm>
            <a:off x="1016325" y="2912575"/>
            <a:ext cx="929700" cy="879900"/>
          </a:xfrm>
          <a:prstGeom prst="ellipse">
            <a:avLst/>
          </a:prstGeom>
          <a:solidFill>
            <a:srgbClr val="66666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16"/>
          <p:cNvSpPr/>
          <p:nvPr/>
        </p:nvSpPr>
        <p:spPr>
          <a:xfrm rot="1571997">
            <a:off x="1859100" y="3606650"/>
            <a:ext cx="780825" cy="210700"/>
          </a:xfrm>
          <a:prstGeom prst="flowChartManualInput">
            <a:avLst/>
          </a:prstGeom>
          <a:solidFill>
            <a:srgbClr val="000000"/>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6"/>
          <p:cNvSpPr/>
          <p:nvPr/>
        </p:nvSpPr>
        <p:spPr>
          <a:xfrm>
            <a:off x="1276575" y="3073700"/>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6"/>
          <p:cNvSpPr/>
          <p:nvPr/>
        </p:nvSpPr>
        <p:spPr>
          <a:xfrm>
            <a:off x="1581375" y="3226100"/>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6"/>
          <p:cNvSpPr/>
          <p:nvPr/>
        </p:nvSpPr>
        <p:spPr>
          <a:xfrm>
            <a:off x="1124175" y="3378500"/>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6"/>
          <p:cNvSpPr/>
          <p:nvPr/>
        </p:nvSpPr>
        <p:spPr>
          <a:xfrm>
            <a:off x="1428975" y="3530900"/>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6"/>
          <p:cNvSpPr/>
          <p:nvPr/>
        </p:nvSpPr>
        <p:spPr>
          <a:xfrm rot="-1758788">
            <a:off x="747147" y="2208921"/>
            <a:ext cx="251847" cy="592742"/>
          </a:xfrm>
          <a:prstGeom prst="moon">
            <a:avLst>
              <a:gd name="adj" fmla="val 50000"/>
            </a:avLst>
          </a:prstGeom>
          <a:solidFill>
            <a:srgbClr val="38761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6"/>
          <p:cNvSpPr/>
          <p:nvPr/>
        </p:nvSpPr>
        <p:spPr>
          <a:xfrm rot="-2702761">
            <a:off x="870648" y="2150897"/>
            <a:ext cx="264104" cy="580818"/>
          </a:xfrm>
          <a:prstGeom prst="moon">
            <a:avLst>
              <a:gd name="adj" fmla="val 50000"/>
            </a:avLst>
          </a:prstGeom>
          <a:solidFill>
            <a:srgbClr val="38761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6"/>
          <p:cNvSpPr/>
          <p:nvPr/>
        </p:nvSpPr>
        <p:spPr>
          <a:xfrm rot="-885864">
            <a:off x="591985" y="2208987"/>
            <a:ext cx="251918" cy="592613"/>
          </a:xfrm>
          <a:prstGeom prst="moon">
            <a:avLst>
              <a:gd name="adj" fmla="val 50000"/>
            </a:avLst>
          </a:prstGeom>
          <a:solidFill>
            <a:srgbClr val="38761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7"/>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17"/>
          <p:cNvSpPr/>
          <p:nvPr/>
        </p:nvSpPr>
        <p:spPr>
          <a:xfrm>
            <a:off x="513593" y="710176"/>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7"/>
          <p:cNvSpPr txBox="1"/>
          <p:nvPr/>
        </p:nvSpPr>
        <p:spPr>
          <a:xfrm>
            <a:off x="5122400" y="250025"/>
            <a:ext cx="3714600" cy="30000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Clr>
                <a:schemeClr val="dk1"/>
              </a:buClr>
              <a:buSzPts val="1400"/>
              <a:buChar char="●"/>
            </a:pPr>
            <a:r>
              <a:rPr lang="en">
                <a:solidFill>
                  <a:schemeClr val="dk1"/>
                </a:solidFill>
              </a:rPr>
              <a:t>Yuli did not go to the beach very often, since she has lupus. The sunlight made her feel weak and tired.</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But, once a month, </a:t>
            </a:r>
            <a:r>
              <a:rPr lang="en" i="1">
                <a:solidFill>
                  <a:schemeClr val="dk1"/>
                </a:solidFill>
              </a:rPr>
              <a:t>abuelo, abuela</a:t>
            </a:r>
            <a:r>
              <a:rPr lang="en">
                <a:solidFill>
                  <a:schemeClr val="dk1"/>
                </a:solidFill>
              </a:rPr>
              <a:t> and her would go to the beach and watch how the sun made the waves of the sea sparkle.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With her favorite red hat, a bottle of sunscreen, a HUGE umbrella and tostones,</a:t>
            </a:r>
            <a:r>
              <a:rPr lang="en" i="1">
                <a:solidFill>
                  <a:schemeClr val="dk1"/>
                </a:solidFill>
              </a:rPr>
              <a:t> abuelo, abuela</a:t>
            </a:r>
            <a:r>
              <a:rPr lang="en">
                <a:solidFill>
                  <a:schemeClr val="dk1"/>
                </a:solidFill>
              </a:rPr>
              <a:t> and Yuli left for the beach.  </a:t>
            </a:r>
            <a:endParaRPr>
              <a:solidFill>
                <a:schemeClr val="dk1"/>
              </a:solidFill>
            </a:endParaRPr>
          </a:p>
          <a:p>
            <a:pPr marL="0" lvl="0" indent="0" algn="l" rtl="0">
              <a:lnSpc>
                <a:spcPct val="115000"/>
              </a:lnSpc>
              <a:spcBef>
                <a:spcPts val="0"/>
              </a:spcBef>
              <a:spcAft>
                <a:spcPts val="0"/>
              </a:spcAft>
              <a:buNone/>
            </a:pPr>
            <a:r>
              <a:rPr lang="en" b="1">
                <a:solidFill>
                  <a:schemeClr val="dk1"/>
                </a:solidFill>
              </a:rPr>
              <a:t>Accessibility Features: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 and texture (waves in water, texture and details of tostones, umbrellas and sunscreen bottle)</a:t>
            </a:r>
            <a:endParaRPr b="1">
              <a:solidFill>
                <a:schemeClr val="dk1"/>
              </a:solidFill>
            </a:endParaRPr>
          </a:p>
        </p:txBody>
      </p:sp>
      <p:grpSp>
        <p:nvGrpSpPr>
          <p:cNvPr id="157" name="Google Shape;157;p17"/>
          <p:cNvGrpSpPr/>
          <p:nvPr/>
        </p:nvGrpSpPr>
        <p:grpSpPr>
          <a:xfrm rot="217977">
            <a:off x="612408" y="2181635"/>
            <a:ext cx="1073463" cy="1097419"/>
            <a:chOff x="3661037" y="1922436"/>
            <a:chExt cx="1604232" cy="1468908"/>
          </a:xfrm>
        </p:grpSpPr>
        <p:sp>
          <p:nvSpPr>
            <p:cNvPr id="158" name="Google Shape;158;p17"/>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7"/>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 name="Google Shape;160;p17"/>
          <p:cNvSpPr/>
          <p:nvPr/>
        </p:nvSpPr>
        <p:spPr>
          <a:xfrm rot="10800000">
            <a:off x="821450" y="3208703"/>
            <a:ext cx="655375" cy="783775"/>
          </a:xfrm>
          <a:prstGeom prst="flowChartManualOperation">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7"/>
          <p:cNvSpPr/>
          <p:nvPr/>
        </p:nvSpPr>
        <p:spPr>
          <a:xfrm>
            <a:off x="743625" y="797750"/>
            <a:ext cx="1945836" cy="1350972"/>
          </a:xfrm>
          <a:prstGeom prst="cloud">
            <a:avLst/>
          </a:prstGeom>
          <a:solidFill>
            <a:schemeClr val="accent5"/>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7"/>
          <p:cNvSpPr/>
          <p:nvPr/>
        </p:nvSpPr>
        <p:spPr>
          <a:xfrm>
            <a:off x="2626175" y="1221425"/>
            <a:ext cx="2083536" cy="1613088"/>
          </a:xfrm>
          <a:prstGeom prst="cloud">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7"/>
          <p:cNvSpPr/>
          <p:nvPr/>
        </p:nvSpPr>
        <p:spPr>
          <a:xfrm>
            <a:off x="997699" y="1276576"/>
            <a:ext cx="655304" cy="97245"/>
          </a:xfrm>
          <a:custGeom>
            <a:avLst/>
            <a:gdLst/>
            <a:ahLst/>
            <a:cxnLst/>
            <a:rect l="l" t="t" r="r" b="b"/>
            <a:pathLst>
              <a:path w="57508" h="7953" extrusionOk="0">
                <a:moveTo>
                  <a:pt x="0" y="7953"/>
                </a:moveTo>
                <a:cubicBezTo>
                  <a:pt x="3884" y="6631"/>
                  <a:pt x="16113" y="104"/>
                  <a:pt x="23301" y="21"/>
                </a:cubicBezTo>
                <a:cubicBezTo>
                  <a:pt x="30490" y="-61"/>
                  <a:pt x="37430" y="7210"/>
                  <a:pt x="43131" y="7458"/>
                </a:cubicBezTo>
                <a:cubicBezTo>
                  <a:pt x="48832" y="7706"/>
                  <a:pt x="55112" y="2500"/>
                  <a:pt x="57508" y="1508"/>
                </a:cubicBezTo>
              </a:path>
            </a:pathLst>
          </a:custGeom>
          <a:noFill/>
          <a:ln w="28575" cap="flat" cmpd="sng">
            <a:solidFill>
              <a:schemeClr val="lt1"/>
            </a:solidFill>
            <a:prstDash val="solid"/>
            <a:round/>
            <a:headEnd type="none" w="med" len="med"/>
            <a:tailEnd type="none" w="med" len="med"/>
          </a:ln>
        </p:spPr>
      </p:sp>
      <p:sp>
        <p:nvSpPr>
          <p:cNvPr id="164" name="Google Shape;164;p17"/>
          <p:cNvSpPr/>
          <p:nvPr/>
        </p:nvSpPr>
        <p:spPr>
          <a:xfrm>
            <a:off x="1420474" y="1585626"/>
            <a:ext cx="655304" cy="97245"/>
          </a:xfrm>
          <a:custGeom>
            <a:avLst/>
            <a:gdLst/>
            <a:ahLst/>
            <a:cxnLst/>
            <a:rect l="l" t="t" r="r" b="b"/>
            <a:pathLst>
              <a:path w="57508" h="7953" extrusionOk="0">
                <a:moveTo>
                  <a:pt x="0" y="7953"/>
                </a:moveTo>
                <a:cubicBezTo>
                  <a:pt x="3884" y="6631"/>
                  <a:pt x="16113" y="104"/>
                  <a:pt x="23301" y="21"/>
                </a:cubicBezTo>
                <a:cubicBezTo>
                  <a:pt x="30490" y="-61"/>
                  <a:pt x="37430" y="7210"/>
                  <a:pt x="43131" y="7458"/>
                </a:cubicBezTo>
                <a:cubicBezTo>
                  <a:pt x="48832" y="7706"/>
                  <a:pt x="55112" y="2500"/>
                  <a:pt x="57508" y="1508"/>
                </a:cubicBezTo>
              </a:path>
            </a:pathLst>
          </a:custGeom>
          <a:noFill/>
          <a:ln w="28575" cap="flat" cmpd="sng">
            <a:solidFill>
              <a:schemeClr val="lt1"/>
            </a:solidFill>
            <a:prstDash val="solid"/>
            <a:round/>
            <a:headEnd type="none" w="med" len="med"/>
            <a:tailEnd type="none" w="med" len="med"/>
          </a:ln>
        </p:spPr>
      </p:sp>
      <p:sp>
        <p:nvSpPr>
          <p:cNvPr id="165" name="Google Shape;165;p17"/>
          <p:cNvSpPr/>
          <p:nvPr/>
        </p:nvSpPr>
        <p:spPr>
          <a:xfrm>
            <a:off x="1820774" y="994401"/>
            <a:ext cx="655304" cy="97245"/>
          </a:xfrm>
          <a:custGeom>
            <a:avLst/>
            <a:gdLst/>
            <a:ahLst/>
            <a:cxnLst/>
            <a:rect l="l" t="t" r="r" b="b"/>
            <a:pathLst>
              <a:path w="57508" h="7953" extrusionOk="0">
                <a:moveTo>
                  <a:pt x="0" y="7953"/>
                </a:moveTo>
                <a:cubicBezTo>
                  <a:pt x="3884" y="6631"/>
                  <a:pt x="16113" y="104"/>
                  <a:pt x="23301" y="21"/>
                </a:cubicBezTo>
                <a:cubicBezTo>
                  <a:pt x="30490" y="-61"/>
                  <a:pt x="37430" y="7210"/>
                  <a:pt x="43131" y="7458"/>
                </a:cubicBezTo>
                <a:cubicBezTo>
                  <a:pt x="48832" y="7706"/>
                  <a:pt x="55112" y="2500"/>
                  <a:pt x="57508" y="1508"/>
                </a:cubicBezTo>
              </a:path>
            </a:pathLst>
          </a:custGeom>
          <a:noFill/>
          <a:ln w="28575" cap="flat" cmpd="sng">
            <a:solidFill>
              <a:schemeClr val="lt1"/>
            </a:solidFill>
            <a:prstDash val="solid"/>
            <a:round/>
            <a:headEnd type="none" w="med" len="med"/>
            <a:tailEnd type="none" w="med" len="med"/>
          </a:ln>
        </p:spPr>
      </p:sp>
      <p:grpSp>
        <p:nvGrpSpPr>
          <p:cNvPr id="166" name="Google Shape;166;p17"/>
          <p:cNvGrpSpPr/>
          <p:nvPr/>
        </p:nvGrpSpPr>
        <p:grpSpPr>
          <a:xfrm>
            <a:off x="2940350" y="1428520"/>
            <a:ext cx="328800" cy="570955"/>
            <a:chOff x="2940350" y="1657120"/>
            <a:chExt cx="328800" cy="570955"/>
          </a:xfrm>
        </p:grpSpPr>
        <p:sp>
          <p:nvSpPr>
            <p:cNvPr id="167" name="Google Shape;167;p17"/>
            <p:cNvSpPr/>
            <p:nvPr/>
          </p:nvSpPr>
          <p:spPr>
            <a:xfrm rot="5400000">
              <a:off x="2875400" y="1834325"/>
              <a:ext cx="458700" cy="328800"/>
            </a:xfrm>
            <a:prstGeom prst="roundRect">
              <a:avLst>
                <a:gd name="adj" fmla="val 16667"/>
              </a:avLst>
            </a:prstGeom>
            <a:solidFill>
              <a:srgbClr val="66666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7"/>
            <p:cNvSpPr/>
            <p:nvPr/>
          </p:nvSpPr>
          <p:spPr>
            <a:xfrm>
              <a:off x="2966750" y="1869875"/>
              <a:ext cx="276000" cy="257700"/>
            </a:xfrm>
            <a:prstGeom prst="sun">
              <a:avLst>
                <a:gd name="adj" fmla="val 25000"/>
              </a:avLst>
            </a:prstGeom>
            <a:solidFill>
              <a:schemeClr val="accent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7"/>
            <p:cNvSpPr/>
            <p:nvPr/>
          </p:nvSpPr>
          <p:spPr>
            <a:xfrm rot="5520717">
              <a:off x="3013997" y="1686808"/>
              <a:ext cx="181498" cy="126438"/>
            </a:xfrm>
            <a:prstGeom prst="flowChartTerminator">
              <a:avLst/>
            </a:prstGeom>
            <a:solidFill>
              <a:srgbClr val="66666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0" name="Google Shape;170;p17"/>
          <p:cNvGrpSpPr/>
          <p:nvPr/>
        </p:nvGrpSpPr>
        <p:grpSpPr>
          <a:xfrm>
            <a:off x="3306954" y="1255228"/>
            <a:ext cx="482280" cy="1069943"/>
            <a:chOff x="3399617" y="1432215"/>
            <a:chExt cx="482280" cy="1069943"/>
          </a:xfrm>
        </p:grpSpPr>
        <p:sp>
          <p:nvSpPr>
            <p:cNvPr id="171" name="Google Shape;171;p17"/>
            <p:cNvSpPr/>
            <p:nvPr/>
          </p:nvSpPr>
          <p:spPr>
            <a:xfrm rot="5390646">
              <a:off x="3530508" y="1499565"/>
              <a:ext cx="220501" cy="85800"/>
            </a:xfrm>
            <a:prstGeom prst="rect">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172;p17"/>
            <p:cNvGrpSpPr/>
            <p:nvPr/>
          </p:nvGrpSpPr>
          <p:grpSpPr>
            <a:xfrm>
              <a:off x="3399617" y="1596459"/>
              <a:ext cx="482280" cy="905700"/>
              <a:chOff x="3428154" y="1604634"/>
              <a:chExt cx="482280" cy="905700"/>
            </a:xfrm>
          </p:grpSpPr>
          <p:sp>
            <p:nvSpPr>
              <p:cNvPr id="173" name="Google Shape;173;p17"/>
              <p:cNvSpPr/>
              <p:nvPr/>
            </p:nvSpPr>
            <p:spPr>
              <a:xfrm rot="10800000">
                <a:off x="3594225" y="1623600"/>
                <a:ext cx="167700" cy="867600"/>
              </a:xfrm>
              <a:prstGeom prst="triangle">
                <a:avLst>
                  <a:gd name="adj" fmla="val 50000"/>
                </a:avLst>
              </a:prstGeom>
              <a:solidFill>
                <a:srgbClr val="00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7"/>
              <p:cNvSpPr/>
              <p:nvPr/>
            </p:nvSpPr>
            <p:spPr>
              <a:xfrm rot="-10074867">
                <a:off x="3687139" y="1608264"/>
                <a:ext cx="130390" cy="898440"/>
              </a:xfrm>
              <a:prstGeom prst="triangle">
                <a:avLst>
                  <a:gd name="adj" fmla="val 50000"/>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7"/>
              <p:cNvSpPr/>
              <p:nvPr/>
            </p:nvSpPr>
            <p:spPr>
              <a:xfrm rot="10409222">
                <a:off x="3476743" y="1623745"/>
                <a:ext cx="142822" cy="867465"/>
              </a:xfrm>
              <a:prstGeom prst="triangle">
                <a:avLst>
                  <a:gd name="adj" fmla="val 0"/>
                </a:avLst>
              </a:prstGeom>
              <a:solidFill>
                <a:srgbClr val="00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76" name="Google Shape;176;p17"/>
          <p:cNvGrpSpPr/>
          <p:nvPr/>
        </p:nvGrpSpPr>
        <p:grpSpPr>
          <a:xfrm>
            <a:off x="3730424" y="1386325"/>
            <a:ext cx="780000" cy="780300"/>
            <a:chOff x="3730424" y="1614925"/>
            <a:chExt cx="780000" cy="780300"/>
          </a:xfrm>
        </p:grpSpPr>
        <p:sp>
          <p:nvSpPr>
            <p:cNvPr id="177" name="Google Shape;177;p17"/>
            <p:cNvSpPr/>
            <p:nvPr/>
          </p:nvSpPr>
          <p:spPr>
            <a:xfrm>
              <a:off x="3867900" y="1657125"/>
              <a:ext cx="482400" cy="202200"/>
            </a:xfrm>
            <a:prstGeom prst="trapezoid">
              <a:avLst>
                <a:gd name="adj" fmla="val 25000"/>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7"/>
            <p:cNvSpPr/>
            <p:nvPr/>
          </p:nvSpPr>
          <p:spPr>
            <a:xfrm rot="2535177">
              <a:off x="3841574" y="1731623"/>
              <a:ext cx="557700" cy="546904"/>
            </a:xfrm>
            <a:prstGeom prst="diagStripe">
              <a:avLst>
                <a:gd name="adj" fmla="val 53593"/>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9" name="Google Shape;179;p17"/>
          <p:cNvSpPr/>
          <p:nvPr/>
        </p:nvSpPr>
        <p:spPr>
          <a:xfrm>
            <a:off x="2268100" y="2280500"/>
            <a:ext cx="207900" cy="186000"/>
          </a:xfrm>
          <a:prstGeom prst="ellipse">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7"/>
          <p:cNvSpPr/>
          <p:nvPr/>
        </p:nvSpPr>
        <p:spPr>
          <a:xfrm>
            <a:off x="1889863" y="2395225"/>
            <a:ext cx="207900" cy="186000"/>
          </a:xfrm>
          <a:prstGeom prst="ellipse">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7"/>
          <p:cNvSpPr/>
          <p:nvPr/>
        </p:nvSpPr>
        <p:spPr>
          <a:xfrm>
            <a:off x="879188" y="2042075"/>
            <a:ext cx="207900" cy="186000"/>
          </a:xfrm>
          <a:prstGeom prst="ellipse">
            <a:avLst/>
          </a:prstGeom>
          <a:solidFill>
            <a:schemeClr val="accent5"/>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2" name="Google Shape;182;p17"/>
          <p:cNvGrpSpPr/>
          <p:nvPr/>
        </p:nvGrpSpPr>
        <p:grpSpPr>
          <a:xfrm>
            <a:off x="3730425" y="2086475"/>
            <a:ext cx="557950" cy="380100"/>
            <a:chOff x="3730425" y="2086475"/>
            <a:chExt cx="557950" cy="380100"/>
          </a:xfrm>
        </p:grpSpPr>
        <p:sp>
          <p:nvSpPr>
            <p:cNvPr id="183" name="Google Shape;183;p17"/>
            <p:cNvSpPr/>
            <p:nvPr/>
          </p:nvSpPr>
          <p:spPr>
            <a:xfrm>
              <a:off x="3742975" y="2094575"/>
              <a:ext cx="545400" cy="372000"/>
            </a:xfrm>
            <a:prstGeom prst="rect">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7"/>
            <p:cNvSpPr/>
            <p:nvPr/>
          </p:nvSpPr>
          <p:spPr>
            <a:xfrm>
              <a:off x="3730425" y="2086475"/>
              <a:ext cx="545400" cy="97200"/>
            </a:xfrm>
            <a:prstGeom prst="rect">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5" name="Google Shape;185;p17"/>
          <p:cNvSpPr/>
          <p:nvPr/>
        </p:nvSpPr>
        <p:spPr>
          <a:xfrm>
            <a:off x="3789225" y="2264625"/>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7"/>
          <p:cNvSpPr/>
          <p:nvPr/>
        </p:nvSpPr>
        <p:spPr>
          <a:xfrm>
            <a:off x="3910250" y="2264625"/>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7"/>
          <p:cNvSpPr/>
          <p:nvPr/>
        </p:nvSpPr>
        <p:spPr>
          <a:xfrm>
            <a:off x="4021275" y="2286800"/>
            <a:ext cx="198300" cy="173400"/>
          </a:xfrm>
          <a:prstGeom prst="ellipse">
            <a:avLst/>
          </a:prstGeom>
          <a:solidFill>
            <a:srgbClr val="F1C23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8"/>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18"/>
          <p:cNvSpPr/>
          <p:nvPr/>
        </p:nvSpPr>
        <p:spPr>
          <a:xfrm>
            <a:off x="513593" y="710176"/>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8"/>
          <p:cNvSpPr txBox="1"/>
          <p:nvPr/>
        </p:nvSpPr>
        <p:spPr>
          <a:xfrm>
            <a:off x="5007150" y="425100"/>
            <a:ext cx="3916500" cy="30000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Clr>
                <a:schemeClr val="dk1"/>
              </a:buClr>
              <a:buSzPts val="1400"/>
              <a:buChar char="●"/>
            </a:pPr>
            <a:r>
              <a:rPr lang="en">
                <a:solidFill>
                  <a:schemeClr val="dk1"/>
                </a:solidFill>
              </a:rPr>
              <a:t>The car drove for miles and miles and miles... </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Yet, Yuli couldn’t help but notice that the sun followed them too. </a:t>
            </a:r>
            <a:endParaRPr>
              <a:solidFill>
                <a:schemeClr val="dk1"/>
              </a:solidFill>
            </a:endParaRPr>
          </a:p>
          <a:p>
            <a:pPr marL="457200" lvl="0" indent="-317500" algn="l" rtl="0">
              <a:lnSpc>
                <a:spcPct val="115000"/>
              </a:lnSpc>
              <a:spcBef>
                <a:spcPts val="0"/>
              </a:spcBef>
              <a:spcAft>
                <a:spcPts val="0"/>
              </a:spcAft>
              <a:buSzPts val="1400"/>
              <a:buChar char="●"/>
            </a:pPr>
            <a:r>
              <a:rPr lang="en">
                <a:solidFill>
                  <a:schemeClr val="dk1"/>
                </a:solidFill>
              </a:rPr>
              <a:t>She clutched her hat with all her </a:t>
            </a:r>
            <a:r>
              <a:rPr lang="en" b="1" u="sng">
                <a:solidFill>
                  <a:srgbClr val="1155CC"/>
                </a:solidFill>
                <a:hlinkClick r:id="rId3">
                  <a:extLst>
                    <a:ext uri="{A12FA001-AC4F-418D-AE19-62706E023703}">
                      <ahyp:hlinkClr xmlns:ahyp="http://schemas.microsoft.com/office/drawing/2018/hyperlinkcolor" val="tx"/>
                    </a:ext>
                  </a:extLst>
                </a:hlinkClick>
              </a:rPr>
              <a:t>might</a:t>
            </a:r>
            <a:r>
              <a:rPr lang="en">
                <a:solidFill>
                  <a:schemeClr val="dk1"/>
                </a:solidFill>
              </a:rPr>
              <a:t>, trying to keep it from flying away from her sight</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And shielded her eyes from the sun, wondering if it also knew how to run. </a:t>
            </a:r>
            <a:endParaRPr>
              <a:solidFill>
                <a:schemeClr val="dk1"/>
              </a:solidFill>
            </a:endParaRPr>
          </a:p>
          <a:p>
            <a:pPr marL="0" lvl="0" indent="0" algn="l" rtl="0">
              <a:lnSpc>
                <a:spcPct val="115000"/>
              </a:lnSpc>
              <a:spcBef>
                <a:spcPts val="0"/>
              </a:spcBef>
              <a:spcAft>
                <a:spcPts val="0"/>
              </a:spcAft>
              <a:buNone/>
            </a:pPr>
            <a:r>
              <a:rPr lang="en" b="1">
                <a:solidFill>
                  <a:schemeClr val="dk1"/>
                </a:solidFill>
              </a:rPr>
              <a:t>Accessibility Features: </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 and texture (road lines)</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Link to vocabulary word definition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Driving sound effect when you click on car</a:t>
            </a:r>
            <a:endParaRPr>
              <a:solidFill>
                <a:schemeClr val="dk1"/>
              </a:solidFill>
            </a:endParaRPr>
          </a:p>
        </p:txBody>
      </p:sp>
      <p:pic>
        <p:nvPicPr>
          <p:cNvPr id="195" name="Google Shape;195;p18"/>
          <p:cNvPicPr preferRelativeResize="0"/>
          <p:nvPr/>
        </p:nvPicPr>
        <p:blipFill>
          <a:blip r:embed="rId4">
            <a:alphaModFix/>
          </a:blip>
          <a:stretch>
            <a:fillRect/>
          </a:stretch>
        </p:blipFill>
        <p:spPr>
          <a:xfrm>
            <a:off x="656850" y="1764525"/>
            <a:ext cx="3490250" cy="1797850"/>
          </a:xfrm>
          <a:prstGeom prst="rect">
            <a:avLst/>
          </a:prstGeom>
          <a:noFill/>
          <a:ln>
            <a:noFill/>
          </a:ln>
        </p:spPr>
      </p:pic>
      <p:grpSp>
        <p:nvGrpSpPr>
          <p:cNvPr id="196" name="Google Shape;196;p18"/>
          <p:cNvGrpSpPr/>
          <p:nvPr/>
        </p:nvGrpSpPr>
        <p:grpSpPr>
          <a:xfrm rot="217757">
            <a:off x="3044445" y="2001414"/>
            <a:ext cx="357337" cy="515004"/>
            <a:chOff x="3661037" y="1922436"/>
            <a:chExt cx="1604232" cy="1468908"/>
          </a:xfrm>
        </p:grpSpPr>
        <p:sp>
          <p:nvSpPr>
            <p:cNvPr id="197" name="Google Shape;197;p18"/>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8"/>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 name="Google Shape;199;p18"/>
          <p:cNvGrpSpPr/>
          <p:nvPr/>
        </p:nvGrpSpPr>
        <p:grpSpPr>
          <a:xfrm rot="570747">
            <a:off x="2143406" y="1944829"/>
            <a:ext cx="673681" cy="628154"/>
            <a:chOff x="2130975" y="1720014"/>
            <a:chExt cx="2108592" cy="2071764"/>
          </a:xfrm>
        </p:grpSpPr>
        <p:sp>
          <p:nvSpPr>
            <p:cNvPr id="200" name="Google Shape;200;p18"/>
            <p:cNvSpPr/>
            <p:nvPr/>
          </p:nvSpPr>
          <p:spPr>
            <a:xfrm rot="-3494760">
              <a:off x="2454700" y="1968113"/>
              <a:ext cx="1461142" cy="1575565"/>
            </a:xfrm>
            <a:prstGeom prst="cloud">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8"/>
            <p:cNvSpPr/>
            <p:nvPr/>
          </p:nvSpPr>
          <p:spPr>
            <a:xfrm>
              <a:off x="2714275" y="2280500"/>
              <a:ext cx="942000" cy="1016400"/>
            </a:xfrm>
            <a:prstGeom prst="flowChartConnector">
              <a:avLst/>
            </a:prstGeom>
            <a:solidFill>
              <a:srgbClr val="C8743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 name="Google Shape;202;p18"/>
          <p:cNvGrpSpPr/>
          <p:nvPr/>
        </p:nvGrpSpPr>
        <p:grpSpPr>
          <a:xfrm>
            <a:off x="2090134" y="2046653"/>
            <a:ext cx="398371" cy="424533"/>
            <a:chOff x="5306850" y="2275405"/>
            <a:chExt cx="1053612" cy="1021495"/>
          </a:xfrm>
        </p:grpSpPr>
        <p:sp>
          <p:nvSpPr>
            <p:cNvPr id="203" name="Google Shape;203;p18"/>
            <p:cNvSpPr/>
            <p:nvPr/>
          </p:nvSpPr>
          <p:spPr>
            <a:xfrm>
              <a:off x="5367125" y="2280500"/>
              <a:ext cx="942000" cy="1016400"/>
            </a:xfrm>
            <a:prstGeom prst="flowChartConnector">
              <a:avLst/>
            </a:prstGeom>
            <a:solidFill>
              <a:srgbClr val="85200C"/>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8"/>
            <p:cNvSpPr/>
            <p:nvPr/>
          </p:nvSpPr>
          <p:spPr>
            <a:xfrm rot="9028147">
              <a:off x="6067516" y="2291522"/>
              <a:ext cx="189291" cy="470865"/>
            </a:xfrm>
            <a:prstGeom prst="teardrop">
              <a:avLst>
                <a:gd name="adj" fmla="val 166775"/>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8"/>
            <p:cNvSpPr/>
            <p:nvPr/>
          </p:nvSpPr>
          <p:spPr>
            <a:xfrm rot="-8897767" flipH="1">
              <a:off x="5417374" y="2291491"/>
              <a:ext cx="175252" cy="470902"/>
            </a:xfrm>
            <a:prstGeom prst="teardrop">
              <a:avLst>
                <a:gd name="adj" fmla="val 166775"/>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6" name="Google Shape;206;p18"/>
          <p:cNvSpPr/>
          <p:nvPr/>
        </p:nvSpPr>
        <p:spPr>
          <a:xfrm>
            <a:off x="3497700" y="710175"/>
            <a:ext cx="1074300" cy="1004700"/>
          </a:xfrm>
          <a:prstGeom prst="sun">
            <a:avLst>
              <a:gd name="adj" fmla="val 25000"/>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 name="Google Shape;207;p18"/>
          <p:cNvGrpSpPr/>
          <p:nvPr/>
        </p:nvGrpSpPr>
        <p:grpSpPr>
          <a:xfrm>
            <a:off x="2977131" y="2027204"/>
            <a:ext cx="491946" cy="463420"/>
            <a:chOff x="3730424" y="1614925"/>
            <a:chExt cx="780000" cy="780300"/>
          </a:xfrm>
        </p:grpSpPr>
        <p:sp>
          <p:nvSpPr>
            <p:cNvPr id="208" name="Google Shape;208;p18"/>
            <p:cNvSpPr/>
            <p:nvPr/>
          </p:nvSpPr>
          <p:spPr>
            <a:xfrm>
              <a:off x="3867900" y="1657125"/>
              <a:ext cx="482400" cy="202200"/>
            </a:xfrm>
            <a:prstGeom prst="trapezoid">
              <a:avLst>
                <a:gd name="adj" fmla="val 25000"/>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8"/>
            <p:cNvSpPr/>
            <p:nvPr/>
          </p:nvSpPr>
          <p:spPr>
            <a:xfrm rot="2535177">
              <a:off x="3841574" y="1731623"/>
              <a:ext cx="557700" cy="546904"/>
            </a:xfrm>
            <a:prstGeom prst="diagStripe">
              <a:avLst>
                <a:gd name="adj" fmla="val 53593"/>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10" name="Google Shape;210;p18"/>
          <p:cNvCxnSpPr/>
          <p:nvPr/>
        </p:nvCxnSpPr>
        <p:spPr>
          <a:xfrm rot="10800000" flipH="1">
            <a:off x="520550" y="3093075"/>
            <a:ext cx="4226400" cy="12300"/>
          </a:xfrm>
          <a:prstGeom prst="straightConnector1">
            <a:avLst/>
          </a:prstGeom>
          <a:noFill/>
          <a:ln w="19050" cap="flat" cmpd="sng">
            <a:solidFill>
              <a:srgbClr val="000000"/>
            </a:solidFill>
            <a:prstDash val="solid"/>
            <a:round/>
            <a:headEnd type="none" w="med" len="med"/>
            <a:tailEnd type="none" w="med" len="med"/>
          </a:ln>
        </p:spPr>
      </p:cxnSp>
      <p:sp>
        <p:nvSpPr>
          <p:cNvPr id="211" name="Google Shape;211;p18"/>
          <p:cNvSpPr/>
          <p:nvPr/>
        </p:nvSpPr>
        <p:spPr>
          <a:xfrm>
            <a:off x="1041100" y="3544675"/>
            <a:ext cx="1074300" cy="123900"/>
          </a:xfrm>
          <a:prstGeom prst="rect">
            <a:avLst/>
          </a:prstGeom>
          <a:solidFill>
            <a:srgbClr val="FFF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8"/>
          <p:cNvSpPr/>
          <p:nvPr/>
        </p:nvSpPr>
        <p:spPr>
          <a:xfrm>
            <a:off x="2793700" y="3544675"/>
            <a:ext cx="1074300" cy="123900"/>
          </a:xfrm>
          <a:prstGeom prst="rect">
            <a:avLst/>
          </a:prstGeom>
          <a:solidFill>
            <a:srgbClr val="FFF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9"/>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19"/>
          <p:cNvSpPr/>
          <p:nvPr/>
        </p:nvSpPr>
        <p:spPr>
          <a:xfrm>
            <a:off x="545318" y="1106776"/>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9"/>
          <p:cNvSpPr txBox="1"/>
          <p:nvPr/>
        </p:nvSpPr>
        <p:spPr>
          <a:xfrm>
            <a:off x="4970000" y="710175"/>
            <a:ext cx="4077600" cy="30000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Clr>
                <a:schemeClr val="dk1"/>
              </a:buClr>
              <a:buSzPts val="1400"/>
              <a:buChar char="●"/>
            </a:pPr>
            <a:r>
              <a:rPr lang="en">
                <a:solidFill>
                  <a:schemeClr val="dk1"/>
                </a:solidFill>
              </a:rPr>
              <a:t>The sunlight was silky and smooth over the horizon as abuelo, abuela and Yuli settled under the HUGE umbrella.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And there it was. A bright explosion of reds, oranges and yellows across the sky.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i="1">
                <a:solidFill>
                  <a:schemeClr val="dk1"/>
                </a:solidFill>
              </a:rPr>
              <a:t>Abuelo, abuela,</a:t>
            </a:r>
            <a:r>
              <a:rPr lang="en">
                <a:solidFill>
                  <a:schemeClr val="dk1"/>
                </a:solidFill>
              </a:rPr>
              <a:t> why is the sun always there? Yuli asked.</a:t>
            </a:r>
            <a:endParaRPr>
              <a:solidFill>
                <a:schemeClr val="dk1"/>
              </a:solidFill>
            </a:endParaRPr>
          </a:p>
          <a:p>
            <a:pPr marL="0" lvl="0" indent="0" algn="l" rtl="0">
              <a:lnSpc>
                <a:spcPct val="115000"/>
              </a:lnSpc>
              <a:spcBef>
                <a:spcPts val="0"/>
              </a:spcBef>
              <a:spcAft>
                <a:spcPts val="0"/>
              </a:spcAft>
              <a:buNone/>
            </a:pPr>
            <a:r>
              <a:rPr lang="en" b="1">
                <a:solidFill>
                  <a:schemeClr val="dk1"/>
                </a:solidFill>
              </a:rPr>
              <a:t>Accessibility Features: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 and texture (sand, waves in the water)</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Ocean sound effect when you click on the water. </a:t>
            </a:r>
            <a:endParaRPr>
              <a:solidFill>
                <a:schemeClr val="dk1"/>
              </a:solidFill>
            </a:endParaRPr>
          </a:p>
        </p:txBody>
      </p:sp>
      <p:cxnSp>
        <p:nvCxnSpPr>
          <p:cNvPr id="220" name="Google Shape;220;p19"/>
          <p:cNvCxnSpPr/>
          <p:nvPr/>
        </p:nvCxnSpPr>
        <p:spPr>
          <a:xfrm rot="10800000" flipH="1">
            <a:off x="532950" y="2032700"/>
            <a:ext cx="4189200" cy="12300"/>
          </a:xfrm>
          <a:prstGeom prst="straightConnector1">
            <a:avLst/>
          </a:prstGeom>
          <a:noFill/>
          <a:ln w="19050" cap="flat" cmpd="sng">
            <a:solidFill>
              <a:srgbClr val="000000"/>
            </a:solidFill>
            <a:prstDash val="solid"/>
            <a:round/>
            <a:headEnd type="none" w="med" len="med"/>
            <a:tailEnd type="none" w="med" len="med"/>
          </a:ln>
        </p:spPr>
      </p:cxnSp>
      <p:sp>
        <p:nvSpPr>
          <p:cNvPr id="221" name="Google Shape;221;p19"/>
          <p:cNvSpPr/>
          <p:nvPr/>
        </p:nvSpPr>
        <p:spPr>
          <a:xfrm>
            <a:off x="545325" y="2651269"/>
            <a:ext cx="4176775" cy="509200"/>
          </a:xfrm>
          <a:custGeom>
            <a:avLst/>
            <a:gdLst/>
            <a:ahLst/>
            <a:cxnLst/>
            <a:rect l="l" t="t" r="r" b="b"/>
            <a:pathLst>
              <a:path w="167071" h="20368" extrusionOk="0">
                <a:moveTo>
                  <a:pt x="0" y="41"/>
                </a:moveTo>
                <a:cubicBezTo>
                  <a:pt x="4958" y="124"/>
                  <a:pt x="20657" y="-289"/>
                  <a:pt x="29746" y="537"/>
                </a:cubicBezTo>
                <a:cubicBezTo>
                  <a:pt x="38835" y="1363"/>
                  <a:pt x="47346" y="4586"/>
                  <a:pt x="54534" y="4999"/>
                </a:cubicBezTo>
                <a:cubicBezTo>
                  <a:pt x="61723" y="5412"/>
                  <a:pt x="67093" y="1694"/>
                  <a:pt x="72877" y="3016"/>
                </a:cubicBezTo>
                <a:cubicBezTo>
                  <a:pt x="78661" y="4338"/>
                  <a:pt x="83288" y="11857"/>
                  <a:pt x="89237" y="12931"/>
                </a:cubicBezTo>
                <a:cubicBezTo>
                  <a:pt x="95186" y="14005"/>
                  <a:pt x="102458" y="8717"/>
                  <a:pt x="108572" y="9461"/>
                </a:cubicBezTo>
                <a:cubicBezTo>
                  <a:pt x="114686" y="10205"/>
                  <a:pt x="120139" y="16732"/>
                  <a:pt x="125923" y="17393"/>
                </a:cubicBezTo>
                <a:cubicBezTo>
                  <a:pt x="131707" y="18054"/>
                  <a:pt x="136417" y="12931"/>
                  <a:pt x="143275" y="13427"/>
                </a:cubicBezTo>
                <a:cubicBezTo>
                  <a:pt x="150133" y="13923"/>
                  <a:pt x="163105" y="19211"/>
                  <a:pt x="167071" y="20368"/>
                </a:cubicBezTo>
              </a:path>
            </a:pathLst>
          </a:custGeom>
          <a:noFill/>
          <a:ln w="19050" cap="flat" cmpd="sng">
            <a:solidFill>
              <a:srgbClr val="000000"/>
            </a:solidFill>
            <a:prstDash val="solid"/>
            <a:round/>
            <a:headEnd type="none" w="med" len="med"/>
            <a:tailEnd type="none" w="med" len="med"/>
          </a:ln>
        </p:spPr>
      </p:sp>
      <p:sp>
        <p:nvSpPr>
          <p:cNvPr id="222" name="Google Shape;222;p19"/>
          <p:cNvSpPr/>
          <p:nvPr/>
        </p:nvSpPr>
        <p:spPr>
          <a:xfrm>
            <a:off x="557725" y="1127850"/>
            <a:ext cx="4176900" cy="917100"/>
          </a:xfrm>
          <a:prstGeom prst="rect">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9"/>
          <p:cNvSpPr/>
          <p:nvPr/>
        </p:nvSpPr>
        <p:spPr>
          <a:xfrm rot="7155810">
            <a:off x="2077136" y="1052754"/>
            <a:ext cx="1390677" cy="1554261"/>
          </a:xfrm>
          <a:prstGeom prst="chord">
            <a:avLst>
              <a:gd name="adj1" fmla="val 2700000"/>
              <a:gd name="adj2" fmla="val 15419650"/>
            </a:avLst>
          </a:prstGeom>
          <a:solidFill>
            <a:srgbClr val="FB4006">
              <a:alpha val="83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19"/>
          <p:cNvSpPr/>
          <p:nvPr/>
        </p:nvSpPr>
        <p:spPr>
          <a:xfrm rot="7034120">
            <a:off x="2166791" y="1214536"/>
            <a:ext cx="1158318" cy="1200584"/>
          </a:xfrm>
          <a:prstGeom prst="chord">
            <a:avLst>
              <a:gd name="adj1" fmla="val 2700000"/>
              <a:gd name="adj2" fmla="val 15562987"/>
            </a:avLst>
          </a:prstGeom>
          <a:solidFill>
            <a:srgbClr val="FFCF3D"/>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9"/>
          <p:cNvSpPr/>
          <p:nvPr/>
        </p:nvSpPr>
        <p:spPr>
          <a:xfrm>
            <a:off x="548125" y="2003550"/>
            <a:ext cx="4196100" cy="5586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9"/>
          <p:cNvSpPr/>
          <p:nvPr/>
        </p:nvSpPr>
        <p:spPr>
          <a:xfrm>
            <a:off x="2352325" y="2462550"/>
            <a:ext cx="2391900" cy="218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9"/>
          <p:cNvSpPr/>
          <p:nvPr/>
        </p:nvSpPr>
        <p:spPr>
          <a:xfrm>
            <a:off x="2627525" y="2614950"/>
            <a:ext cx="2116800" cy="218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19"/>
          <p:cNvSpPr/>
          <p:nvPr/>
        </p:nvSpPr>
        <p:spPr>
          <a:xfrm>
            <a:off x="3544700" y="2767350"/>
            <a:ext cx="1199400" cy="218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29" name="Google Shape;229;p19"/>
          <p:cNvCxnSpPr/>
          <p:nvPr/>
        </p:nvCxnSpPr>
        <p:spPr>
          <a:xfrm>
            <a:off x="557725" y="2007825"/>
            <a:ext cx="4176900" cy="0"/>
          </a:xfrm>
          <a:prstGeom prst="straightConnector1">
            <a:avLst/>
          </a:prstGeom>
          <a:noFill/>
          <a:ln w="19050" cap="flat" cmpd="sng">
            <a:solidFill>
              <a:srgbClr val="000000"/>
            </a:solidFill>
            <a:prstDash val="solid"/>
            <a:round/>
            <a:headEnd type="none" w="med" len="med"/>
            <a:tailEnd type="none" w="med" len="med"/>
          </a:ln>
        </p:spPr>
      </p:cxnSp>
      <p:sp>
        <p:nvSpPr>
          <p:cNvPr id="230" name="Google Shape;230;p19"/>
          <p:cNvSpPr/>
          <p:nvPr/>
        </p:nvSpPr>
        <p:spPr>
          <a:xfrm rot="10800000">
            <a:off x="4065200" y="2985750"/>
            <a:ext cx="669300" cy="1158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9"/>
          <p:cNvSpPr/>
          <p:nvPr/>
        </p:nvSpPr>
        <p:spPr>
          <a:xfrm rot="-1643542">
            <a:off x="3750808" y="2376564"/>
            <a:ext cx="74335" cy="1837573"/>
          </a:xfrm>
          <a:prstGeom prst="rect">
            <a:avLst/>
          </a:prstGeom>
          <a:solidFill>
            <a:srgbClr val="43434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9"/>
          <p:cNvSpPr/>
          <p:nvPr/>
        </p:nvSpPr>
        <p:spPr>
          <a:xfrm rot="10800000">
            <a:off x="3070913" y="3623876"/>
            <a:ext cx="643925" cy="481275"/>
          </a:xfrm>
          <a:prstGeom prst="flowChartManualOperation">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9"/>
          <p:cNvSpPr/>
          <p:nvPr/>
        </p:nvSpPr>
        <p:spPr>
          <a:xfrm rot="10800000">
            <a:off x="2193725" y="3519895"/>
            <a:ext cx="794175" cy="656875"/>
          </a:xfrm>
          <a:prstGeom prst="flowChartManualOperation">
            <a:avLst/>
          </a:prstGeom>
          <a:solidFill>
            <a:srgbClr val="1EE5C7"/>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9"/>
          <p:cNvSpPr/>
          <p:nvPr/>
        </p:nvSpPr>
        <p:spPr>
          <a:xfrm rot="10800000">
            <a:off x="3797875" y="3525145"/>
            <a:ext cx="905125" cy="678725"/>
          </a:xfrm>
          <a:prstGeom prst="flowChartManualOperation">
            <a:avLst/>
          </a:prstGeom>
          <a:solidFill>
            <a:srgbClr val="B45F0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9"/>
          <p:cNvSpPr/>
          <p:nvPr/>
        </p:nvSpPr>
        <p:spPr>
          <a:xfrm rot="-1496704">
            <a:off x="1799417" y="1567501"/>
            <a:ext cx="2818975" cy="1115349"/>
          </a:xfrm>
          <a:prstGeom prst="triangle">
            <a:avLst>
              <a:gd name="adj" fmla="val 50000"/>
            </a:avLst>
          </a:prstGeom>
          <a:solidFill>
            <a:srgbClr val="00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9"/>
          <p:cNvSpPr/>
          <p:nvPr/>
        </p:nvSpPr>
        <p:spPr>
          <a:xfrm rot="-3494703">
            <a:off x="2046080" y="2801427"/>
            <a:ext cx="1162931" cy="1117882"/>
          </a:xfrm>
          <a:prstGeom prst="cloud">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9"/>
          <p:cNvSpPr/>
          <p:nvPr/>
        </p:nvSpPr>
        <p:spPr>
          <a:xfrm rot="-1497678">
            <a:off x="2938052" y="1567500"/>
            <a:ext cx="541698" cy="1115349"/>
          </a:xfrm>
          <a:prstGeom prst="triangle">
            <a:avLst>
              <a:gd name="adj"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9"/>
          <p:cNvSpPr/>
          <p:nvPr/>
        </p:nvSpPr>
        <p:spPr>
          <a:xfrm>
            <a:off x="3876513" y="2798325"/>
            <a:ext cx="724719" cy="759690"/>
          </a:xfrm>
          <a:prstGeom prst="flowChartConnector">
            <a:avLst/>
          </a:prstGeom>
          <a:solidFill>
            <a:srgbClr val="85200C"/>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9"/>
          <p:cNvSpPr/>
          <p:nvPr/>
        </p:nvSpPr>
        <p:spPr>
          <a:xfrm rot="769268">
            <a:off x="3033316" y="2969721"/>
            <a:ext cx="812768" cy="716187"/>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0" name="Google Shape;240;p19"/>
          <p:cNvGrpSpPr/>
          <p:nvPr/>
        </p:nvGrpSpPr>
        <p:grpSpPr>
          <a:xfrm>
            <a:off x="3011754" y="2710754"/>
            <a:ext cx="840918" cy="883300"/>
            <a:chOff x="3730424" y="1614925"/>
            <a:chExt cx="780000" cy="780300"/>
          </a:xfrm>
        </p:grpSpPr>
        <p:sp>
          <p:nvSpPr>
            <p:cNvPr id="241" name="Google Shape;241;p19"/>
            <p:cNvSpPr/>
            <p:nvPr/>
          </p:nvSpPr>
          <p:spPr>
            <a:xfrm>
              <a:off x="3867900" y="1657125"/>
              <a:ext cx="482400" cy="202200"/>
            </a:xfrm>
            <a:prstGeom prst="trapezoid">
              <a:avLst>
                <a:gd name="adj" fmla="val 25000"/>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9"/>
            <p:cNvSpPr/>
            <p:nvPr/>
          </p:nvSpPr>
          <p:spPr>
            <a:xfrm rot="2535177">
              <a:off x="3841574" y="1731623"/>
              <a:ext cx="557700" cy="546904"/>
            </a:xfrm>
            <a:prstGeom prst="diagStripe">
              <a:avLst>
                <a:gd name="adj" fmla="val 53593"/>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3" name="Google Shape;243;p19"/>
          <p:cNvSpPr/>
          <p:nvPr/>
        </p:nvSpPr>
        <p:spPr>
          <a:xfrm>
            <a:off x="532950" y="2816275"/>
            <a:ext cx="1500300" cy="1579500"/>
          </a:xfrm>
          <a:prstGeom prst="rect">
            <a:avLst/>
          </a:prstGeom>
          <a:solidFill>
            <a:srgbClr val="F7DC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9"/>
          <p:cNvSpPr/>
          <p:nvPr/>
        </p:nvSpPr>
        <p:spPr>
          <a:xfrm>
            <a:off x="805600" y="29745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9"/>
          <p:cNvSpPr/>
          <p:nvPr/>
        </p:nvSpPr>
        <p:spPr>
          <a:xfrm>
            <a:off x="653200" y="31269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9"/>
          <p:cNvSpPr/>
          <p:nvPr/>
        </p:nvSpPr>
        <p:spPr>
          <a:xfrm>
            <a:off x="881800" y="31269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9"/>
          <p:cNvSpPr/>
          <p:nvPr/>
        </p:nvSpPr>
        <p:spPr>
          <a:xfrm>
            <a:off x="1186600" y="28983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9"/>
          <p:cNvSpPr/>
          <p:nvPr/>
        </p:nvSpPr>
        <p:spPr>
          <a:xfrm>
            <a:off x="1339000" y="30507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9"/>
          <p:cNvSpPr/>
          <p:nvPr/>
        </p:nvSpPr>
        <p:spPr>
          <a:xfrm>
            <a:off x="1110400" y="32793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9"/>
          <p:cNvSpPr/>
          <p:nvPr/>
        </p:nvSpPr>
        <p:spPr>
          <a:xfrm>
            <a:off x="1643800" y="28983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9"/>
          <p:cNvSpPr/>
          <p:nvPr/>
        </p:nvSpPr>
        <p:spPr>
          <a:xfrm>
            <a:off x="1796200" y="30507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9"/>
          <p:cNvSpPr/>
          <p:nvPr/>
        </p:nvSpPr>
        <p:spPr>
          <a:xfrm>
            <a:off x="1948600" y="32793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9"/>
          <p:cNvSpPr/>
          <p:nvPr/>
        </p:nvSpPr>
        <p:spPr>
          <a:xfrm>
            <a:off x="1567600" y="32031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9"/>
          <p:cNvSpPr/>
          <p:nvPr/>
        </p:nvSpPr>
        <p:spPr>
          <a:xfrm>
            <a:off x="1720000" y="35079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9"/>
          <p:cNvSpPr/>
          <p:nvPr/>
        </p:nvSpPr>
        <p:spPr>
          <a:xfrm>
            <a:off x="1872400" y="37365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9"/>
          <p:cNvSpPr/>
          <p:nvPr/>
        </p:nvSpPr>
        <p:spPr>
          <a:xfrm>
            <a:off x="1339000" y="34317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9"/>
          <p:cNvSpPr/>
          <p:nvPr/>
        </p:nvSpPr>
        <p:spPr>
          <a:xfrm>
            <a:off x="1415200" y="37365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9"/>
          <p:cNvSpPr/>
          <p:nvPr/>
        </p:nvSpPr>
        <p:spPr>
          <a:xfrm>
            <a:off x="729400" y="35079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9"/>
          <p:cNvSpPr/>
          <p:nvPr/>
        </p:nvSpPr>
        <p:spPr>
          <a:xfrm>
            <a:off x="1034200" y="35841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9"/>
          <p:cNvSpPr/>
          <p:nvPr/>
        </p:nvSpPr>
        <p:spPr>
          <a:xfrm>
            <a:off x="729400" y="38889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9"/>
          <p:cNvSpPr/>
          <p:nvPr/>
        </p:nvSpPr>
        <p:spPr>
          <a:xfrm>
            <a:off x="881800" y="41937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9"/>
          <p:cNvSpPr/>
          <p:nvPr/>
        </p:nvSpPr>
        <p:spPr>
          <a:xfrm>
            <a:off x="1110400" y="39651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9"/>
          <p:cNvSpPr/>
          <p:nvPr/>
        </p:nvSpPr>
        <p:spPr>
          <a:xfrm>
            <a:off x="1339000" y="41937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9"/>
          <p:cNvSpPr/>
          <p:nvPr/>
        </p:nvSpPr>
        <p:spPr>
          <a:xfrm>
            <a:off x="1643800" y="40413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9"/>
          <p:cNvSpPr/>
          <p:nvPr/>
        </p:nvSpPr>
        <p:spPr>
          <a:xfrm>
            <a:off x="1796200" y="4269950"/>
            <a:ext cx="37200" cy="123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9"/>
          <p:cNvSpPr/>
          <p:nvPr/>
        </p:nvSpPr>
        <p:spPr>
          <a:xfrm rot="-5674351">
            <a:off x="3973967" y="2814351"/>
            <a:ext cx="541641" cy="731423"/>
          </a:xfrm>
          <a:prstGeom prst="flowChartOnlineStorag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20"/>
          <p:cNvSpPr/>
          <p:nvPr/>
        </p:nvSpPr>
        <p:spPr>
          <a:xfrm>
            <a:off x="174268" y="734976"/>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0"/>
          <p:cNvSpPr/>
          <p:nvPr/>
        </p:nvSpPr>
        <p:spPr>
          <a:xfrm>
            <a:off x="2272350" y="2379650"/>
            <a:ext cx="2097900" cy="1637700"/>
          </a:xfrm>
          <a:prstGeom prst="rect">
            <a:avLst/>
          </a:prstGeom>
          <a:solidFill>
            <a:srgbClr val="9AF2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0"/>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20"/>
          <p:cNvSpPr txBox="1"/>
          <p:nvPr/>
        </p:nvSpPr>
        <p:spPr>
          <a:xfrm>
            <a:off x="4449425" y="90475"/>
            <a:ext cx="4694700" cy="30000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Clr>
                <a:schemeClr val="dk1"/>
              </a:buClr>
              <a:buSzPts val="1400"/>
              <a:buChar char="●"/>
            </a:pPr>
            <a:r>
              <a:rPr lang="en">
                <a:solidFill>
                  <a:schemeClr val="dk1"/>
                </a:solidFill>
              </a:rPr>
              <a:t>They simply smiled, the ends of their eyes crinkling like they always did.</a:t>
            </a:r>
            <a:r>
              <a:rPr lang="en" b="1">
                <a:solidFill>
                  <a:schemeClr val="dk1"/>
                </a:solidFill>
              </a:rPr>
              <a:t> </a:t>
            </a:r>
            <a:endParaRPr b="1">
              <a:solidFill>
                <a:schemeClr val="dk1"/>
              </a:solidFill>
            </a:endParaRPr>
          </a:p>
          <a:p>
            <a:pPr marL="457200" lvl="0" indent="0" algn="l" rtl="0">
              <a:lnSpc>
                <a:spcPct val="115000"/>
              </a:lnSpc>
              <a:spcBef>
                <a:spcPts val="0"/>
              </a:spcBef>
              <a:spcAft>
                <a:spcPts val="0"/>
              </a:spcAft>
              <a:buNone/>
            </a:pP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The sun is like an old friend that knows you well.</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It knows where you’ve been and where you will.</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It brings life to the island, fills it with warmth and love.</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And will always be there when you look above. </a:t>
            </a:r>
            <a:endParaRPr>
              <a:solidFill>
                <a:schemeClr val="dk1"/>
              </a:solidFill>
            </a:endParaRPr>
          </a:p>
          <a:p>
            <a:pPr marL="457200" lvl="0" indent="0" algn="l" rtl="0">
              <a:lnSpc>
                <a:spcPct val="115000"/>
              </a:lnSpc>
              <a:spcBef>
                <a:spcPts val="0"/>
              </a:spcBef>
              <a:spcAft>
                <a:spcPts val="0"/>
              </a:spcAft>
              <a:buNone/>
            </a:pP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It is a part of you, just like it is a part of the island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 steady heartbeat that lives inside,</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connected to the stories of what happened before. </a:t>
            </a:r>
            <a:endParaRPr>
              <a:solidFill>
                <a:schemeClr val="dk1"/>
              </a:solidFill>
            </a:endParaRPr>
          </a:p>
          <a:p>
            <a:pPr marL="457200" lvl="0" indent="-317500" algn="l" rtl="0">
              <a:lnSpc>
                <a:spcPct val="115000"/>
              </a:lnSpc>
              <a:spcBef>
                <a:spcPts val="0"/>
              </a:spcBef>
              <a:spcAft>
                <a:spcPts val="0"/>
              </a:spcAft>
              <a:buSzPts val="1400"/>
              <a:buChar char="●"/>
            </a:pPr>
            <a:r>
              <a:rPr lang="en">
                <a:solidFill>
                  <a:schemeClr val="dk1"/>
                </a:solidFill>
              </a:rPr>
              <a:t>Causing fruits like plantains, and plants like red </a:t>
            </a:r>
            <a:r>
              <a:rPr lang="en" b="1" u="sng">
                <a:solidFill>
                  <a:srgbClr val="1155CC"/>
                </a:solidFill>
                <a:hlinkClick r:id="rId3">
                  <a:extLst>
                    <a:ext uri="{A12FA001-AC4F-418D-AE19-62706E023703}">
                      <ahyp:hlinkClr xmlns:ahyp="http://schemas.microsoft.com/office/drawing/2018/hyperlinkcolor" val="tx"/>
                    </a:ext>
                  </a:extLst>
                </a:hlinkClick>
              </a:rPr>
              <a:t>hibiscus flowers</a:t>
            </a:r>
            <a:r>
              <a:rPr lang="en">
                <a:solidFill>
                  <a:schemeClr val="dk1"/>
                </a:solidFill>
              </a:rPr>
              <a:t> to grow.</a:t>
            </a:r>
            <a:r>
              <a:rPr lang="en" b="1">
                <a:solidFill>
                  <a:schemeClr val="dk1"/>
                </a:solidFill>
              </a:rPr>
              <a:t> </a:t>
            </a:r>
            <a:endParaRPr b="1">
              <a:solidFill>
                <a:schemeClr val="dk1"/>
              </a:solidFill>
            </a:endParaRPr>
          </a:p>
          <a:p>
            <a:pPr marL="0" lvl="0" indent="0" algn="l" rtl="0">
              <a:lnSpc>
                <a:spcPct val="115000"/>
              </a:lnSpc>
              <a:spcBef>
                <a:spcPts val="0"/>
              </a:spcBef>
              <a:spcAft>
                <a:spcPts val="0"/>
              </a:spcAft>
              <a:buNone/>
            </a:pPr>
            <a:r>
              <a:rPr lang="en" b="1">
                <a:solidFill>
                  <a:schemeClr val="dk1"/>
                </a:solidFill>
              </a:rPr>
              <a:t>Accessibility Features: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 and textures (tree trunk, leave details, grass detail).</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Link to vocabulary word definition</a:t>
            </a:r>
            <a:endParaRPr b="1">
              <a:solidFill>
                <a:schemeClr val="dk1"/>
              </a:solidFill>
            </a:endParaRPr>
          </a:p>
          <a:p>
            <a:pPr marL="0" lvl="0" indent="0" algn="l" rtl="0">
              <a:lnSpc>
                <a:spcPct val="115000"/>
              </a:lnSpc>
              <a:spcBef>
                <a:spcPts val="0"/>
              </a:spcBef>
              <a:spcAft>
                <a:spcPts val="0"/>
              </a:spcAft>
              <a:buNone/>
            </a:pPr>
            <a:endParaRPr sz="1100" b="1">
              <a:solidFill>
                <a:schemeClr val="dk1"/>
              </a:solidFill>
            </a:endParaRPr>
          </a:p>
        </p:txBody>
      </p:sp>
      <p:grpSp>
        <p:nvGrpSpPr>
          <p:cNvPr id="275" name="Google Shape;275;p20"/>
          <p:cNvGrpSpPr/>
          <p:nvPr/>
        </p:nvGrpSpPr>
        <p:grpSpPr>
          <a:xfrm>
            <a:off x="2993371" y="2193807"/>
            <a:ext cx="735017" cy="1242016"/>
            <a:chOff x="3085198" y="2322305"/>
            <a:chExt cx="874603" cy="1385870"/>
          </a:xfrm>
        </p:grpSpPr>
        <p:grpSp>
          <p:nvGrpSpPr>
            <p:cNvPr id="276" name="Google Shape;276;p20"/>
            <p:cNvGrpSpPr/>
            <p:nvPr/>
          </p:nvGrpSpPr>
          <p:grpSpPr>
            <a:xfrm>
              <a:off x="3085198" y="2322305"/>
              <a:ext cx="874603" cy="771229"/>
              <a:chOff x="5306850" y="2275405"/>
              <a:chExt cx="1053612" cy="1021495"/>
            </a:xfrm>
          </p:grpSpPr>
          <p:sp>
            <p:nvSpPr>
              <p:cNvPr id="277" name="Google Shape;277;p20"/>
              <p:cNvSpPr/>
              <p:nvPr/>
            </p:nvSpPr>
            <p:spPr>
              <a:xfrm>
                <a:off x="5367125" y="2280500"/>
                <a:ext cx="942000" cy="1016400"/>
              </a:xfrm>
              <a:prstGeom prst="flowChartConnector">
                <a:avLst/>
              </a:prstGeom>
              <a:solidFill>
                <a:srgbClr val="85200C"/>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0"/>
              <p:cNvSpPr/>
              <p:nvPr/>
            </p:nvSpPr>
            <p:spPr>
              <a:xfrm rot="9028147">
                <a:off x="6067516" y="2291522"/>
                <a:ext cx="189291" cy="470865"/>
              </a:xfrm>
              <a:prstGeom prst="teardrop">
                <a:avLst>
                  <a:gd name="adj" fmla="val 166775"/>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0"/>
              <p:cNvSpPr/>
              <p:nvPr/>
            </p:nvSpPr>
            <p:spPr>
              <a:xfrm rot="-8897767" flipH="1">
                <a:off x="5417374" y="2291491"/>
                <a:ext cx="175252" cy="470902"/>
              </a:xfrm>
              <a:prstGeom prst="teardrop">
                <a:avLst>
                  <a:gd name="adj" fmla="val 166775"/>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0" name="Google Shape;280;p20"/>
            <p:cNvSpPr/>
            <p:nvPr/>
          </p:nvSpPr>
          <p:spPr>
            <a:xfrm rot="10800000">
              <a:off x="3099017" y="3093690"/>
              <a:ext cx="803563" cy="614485"/>
            </a:xfrm>
            <a:prstGeom prst="flowChartManualOperation">
              <a:avLst/>
            </a:prstGeom>
            <a:solidFill>
              <a:srgbClr val="B45F0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0"/>
            <p:cNvSpPr/>
            <p:nvPr/>
          </p:nvSpPr>
          <p:spPr>
            <a:xfrm rot="10800000">
              <a:off x="3237159" y="2607249"/>
              <a:ext cx="198300" cy="136200"/>
            </a:xfrm>
            <a:prstGeom prst="blockArc">
              <a:avLst>
                <a:gd name="adj1" fmla="val 10800000"/>
                <a:gd name="adj2" fmla="val 0"/>
                <a:gd name="adj3" fmla="val 25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0"/>
            <p:cNvSpPr/>
            <p:nvPr/>
          </p:nvSpPr>
          <p:spPr>
            <a:xfrm rot="10800000">
              <a:off x="3618159" y="2607249"/>
              <a:ext cx="198300" cy="136200"/>
            </a:xfrm>
            <a:prstGeom prst="blockArc">
              <a:avLst>
                <a:gd name="adj1" fmla="val 10800000"/>
                <a:gd name="adj2" fmla="val 0"/>
                <a:gd name="adj3" fmla="val 25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0"/>
            <p:cNvSpPr/>
            <p:nvPr/>
          </p:nvSpPr>
          <p:spPr>
            <a:xfrm rot="10800000">
              <a:off x="3392275" y="2753276"/>
              <a:ext cx="198300" cy="223200"/>
            </a:xfrm>
            <a:prstGeom prst="blockArc">
              <a:avLst>
                <a:gd name="adj1" fmla="val 10800000"/>
                <a:gd name="adj2" fmla="val 0"/>
                <a:gd name="adj3" fmla="val 25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84" name="Google Shape;284;p20"/>
          <p:cNvCxnSpPr>
            <a:stCxn id="271" idx="0"/>
          </p:cNvCxnSpPr>
          <p:nvPr/>
        </p:nvCxnSpPr>
        <p:spPr>
          <a:xfrm>
            <a:off x="2272318" y="734976"/>
            <a:ext cx="0" cy="3282300"/>
          </a:xfrm>
          <a:prstGeom prst="straightConnector1">
            <a:avLst/>
          </a:prstGeom>
          <a:noFill/>
          <a:ln w="9525" cap="flat" cmpd="sng">
            <a:solidFill>
              <a:srgbClr val="000000"/>
            </a:solidFill>
            <a:prstDash val="solid"/>
            <a:round/>
            <a:headEnd type="none" w="med" len="med"/>
            <a:tailEnd type="none" w="med" len="med"/>
          </a:ln>
        </p:spPr>
      </p:cxnSp>
      <p:grpSp>
        <p:nvGrpSpPr>
          <p:cNvPr id="285" name="Google Shape;285;p20"/>
          <p:cNvGrpSpPr/>
          <p:nvPr/>
        </p:nvGrpSpPr>
        <p:grpSpPr>
          <a:xfrm rot="-515965">
            <a:off x="3648840" y="3203058"/>
            <a:ext cx="800744" cy="869189"/>
            <a:chOff x="3567495" y="3052398"/>
            <a:chExt cx="735000" cy="769882"/>
          </a:xfrm>
        </p:grpSpPr>
        <p:sp>
          <p:nvSpPr>
            <p:cNvPr id="286" name="Google Shape;286;p20"/>
            <p:cNvSpPr/>
            <p:nvPr/>
          </p:nvSpPr>
          <p:spPr>
            <a:xfrm rot="2938370">
              <a:off x="3604792" y="3176542"/>
              <a:ext cx="359333" cy="66369"/>
            </a:xfrm>
            <a:prstGeom prst="flowChartTerminator">
              <a:avLst/>
            </a:prstGeom>
            <a:solidFill>
              <a:srgbClr val="FFF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0"/>
            <p:cNvSpPr/>
            <p:nvPr/>
          </p:nvSpPr>
          <p:spPr>
            <a:xfrm rot="8867164">
              <a:off x="3668526" y="3188033"/>
              <a:ext cx="532939" cy="533193"/>
            </a:xfrm>
            <a:prstGeom prst="triangle">
              <a:avLst>
                <a:gd name="adj" fmla="val 50000"/>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8" name="Google Shape;288;p20"/>
          <p:cNvSpPr/>
          <p:nvPr/>
        </p:nvSpPr>
        <p:spPr>
          <a:xfrm rot="5192540">
            <a:off x="3887947" y="3370049"/>
            <a:ext cx="735090" cy="185773"/>
          </a:xfrm>
          <a:prstGeom prst="flowChartTerminator">
            <a:avLst/>
          </a:prstGeom>
          <a:solidFill>
            <a:srgbClr val="38761D"/>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0"/>
          <p:cNvSpPr/>
          <p:nvPr/>
        </p:nvSpPr>
        <p:spPr>
          <a:xfrm rot="815225">
            <a:off x="3562008" y="3802807"/>
            <a:ext cx="735101" cy="185785"/>
          </a:xfrm>
          <a:prstGeom prst="flowChartTerminator">
            <a:avLst/>
          </a:prstGeom>
          <a:solidFill>
            <a:srgbClr val="38761D"/>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0"/>
          <p:cNvSpPr/>
          <p:nvPr/>
        </p:nvSpPr>
        <p:spPr>
          <a:xfrm>
            <a:off x="155625" y="734975"/>
            <a:ext cx="1074300" cy="1004700"/>
          </a:xfrm>
          <a:prstGeom prst="sun">
            <a:avLst>
              <a:gd name="adj" fmla="val 25000"/>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0"/>
          <p:cNvSpPr/>
          <p:nvPr/>
        </p:nvSpPr>
        <p:spPr>
          <a:xfrm>
            <a:off x="210700" y="2007825"/>
            <a:ext cx="2032600" cy="607300"/>
          </a:xfrm>
          <a:custGeom>
            <a:avLst/>
            <a:gdLst/>
            <a:ahLst/>
            <a:cxnLst/>
            <a:rect l="l" t="t" r="r" b="b"/>
            <a:pathLst>
              <a:path w="81304" h="24292" extrusionOk="0">
                <a:moveTo>
                  <a:pt x="0" y="24292"/>
                </a:moveTo>
                <a:cubicBezTo>
                  <a:pt x="4049" y="21896"/>
                  <a:pt x="14625" y="11981"/>
                  <a:pt x="24292" y="9915"/>
                </a:cubicBezTo>
                <a:cubicBezTo>
                  <a:pt x="33959" y="7849"/>
                  <a:pt x="48502" y="13551"/>
                  <a:pt x="58004" y="11898"/>
                </a:cubicBezTo>
                <a:cubicBezTo>
                  <a:pt x="67506" y="10246"/>
                  <a:pt x="77421" y="1983"/>
                  <a:pt x="81304" y="0"/>
                </a:cubicBezTo>
              </a:path>
            </a:pathLst>
          </a:custGeom>
          <a:noFill/>
          <a:ln w="19050" cap="flat" cmpd="sng">
            <a:solidFill>
              <a:schemeClr val="dk2"/>
            </a:solidFill>
            <a:prstDash val="solid"/>
            <a:round/>
            <a:headEnd type="none" w="med" len="med"/>
            <a:tailEnd type="none" w="med" len="med"/>
          </a:ln>
        </p:spPr>
      </p:sp>
      <p:pic>
        <p:nvPicPr>
          <p:cNvPr id="292" name="Google Shape;292;p20"/>
          <p:cNvPicPr preferRelativeResize="0"/>
          <p:nvPr/>
        </p:nvPicPr>
        <p:blipFill>
          <a:blip r:embed="rId4">
            <a:alphaModFix/>
          </a:blip>
          <a:stretch>
            <a:fillRect/>
          </a:stretch>
        </p:blipFill>
        <p:spPr>
          <a:xfrm>
            <a:off x="1167450" y="2615125"/>
            <a:ext cx="1104900" cy="1402150"/>
          </a:xfrm>
          <a:prstGeom prst="rect">
            <a:avLst/>
          </a:prstGeom>
          <a:noFill/>
          <a:ln>
            <a:noFill/>
          </a:ln>
        </p:spPr>
      </p:pic>
      <p:pic>
        <p:nvPicPr>
          <p:cNvPr id="293" name="Google Shape;293;p20"/>
          <p:cNvPicPr preferRelativeResize="0"/>
          <p:nvPr/>
        </p:nvPicPr>
        <p:blipFill>
          <a:blip r:embed="rId4">
            <a:alphaModFix/>
          </a:blip>
          <a:stretch>
            <a:fillRect/>
          </a:stretch>
        </p:blipFill>
        <p:spPr>
          <a:xfrm>
            <a:off x="155625" y="2615125"/>
            <a:ext cx="1165800" cy="1402150"/>
          </a:xfrm>
          <a:prstGeom prst="rect">
            <a:avLst/>
          </a:prstGeom>
          <a:noFill/>
          <a:ln>
            <a:noFill/>
          </a:ln>
        </p:spPr>
      </p:pic>
      <p:grpSp>
        <p:nvGrpSpPr>
          <p:cNvPr id="294" name="Google Shape;294;p20"/>
          <p:cNvGrpSpPr/>
          <p:nvPr/>
        </p:nvGrpSpPr>
        <p:grpSpPr>
          <a:xfrm>
            <a:off x="174283" y="2396702"/>
            <a:ext cx="800681" cy="1044974"/>
            <a:chOff x="500799" y="2255480"/>
            <a:chExt cx="1075172" cy="1502695"/>
          </a:xfrm>
        </p:grpSpPr>
        <p:grpSp>
          <p:nvGrpSpPr>
            <p:cNvPr id="295" name="Google Shape;295;p20"/>
            <p:cNvGrpSpPr/>
            <p:nvPr/>
          </p:nvGrpSpPr>
          <p:grpSpPr>
            <a:xfrm rot="182983">
              <a:off x="534826" y="2280962"/>
              <a:ext cx="1007119" cy="923769"/>
              <a:chOff x="3661037" y="1922436"/>
              <a:chExt cx="1604232" cy="1468908"/>
            </a:xfrm>
          </p:grpSpPr>
          <p:sp>
            <p:nvSpPr>
              <p:cNvPr id="296" name="Google Shape;296;p20"/>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0"/>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8" name="Google Shape;298;p20"/>
            <p:cNvSpPr/>
            <p:nvPr/>
          </p:nvSpPr>
          <p:spPr>
            <a:xfrm rot="10800000">
              <a:off x="740983" y="3151098"/>
              <a:ext cx="605320" cy="607077"/>
            </a:xfrm>
            <a:prstGeom prst="flowChartManualOperation">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9" name="Google Shape;299;p20"/>
          <p:cNvGrpSpPr/>
          <p:nvPr/>
        </p:nvGrpSpPr>
        <p:grpSpPr>
          <a:xfrm rot="-456156">
            <a:off x="2449273" y="734963"/>
            <a:ext cx="780799" cy="682879"/>
            <a:chOff x="2449294" y="734981"/>
            <a:chExt cx="780806" cy="682886"/>
          </a:xfrm>
        </p:grpSpPr>
        <p:sp>
          <p:nvSpPr>
            <p:cNvPr id="300" name="Google Shape;300;p20"/>
            <p:cNvSpPr/>
            <p:nvPr/>
          </p:nvSpPr>
          <p:spPr>
            <a:xfrm rot="-2702761">
              <a:off x="2799398" y="743372"/>
              <a:ext cx="264104" cy="580818"/>
            </a:xfrm>
            <a:prstGeom prst="moon">
              <a:avLst>
                <a:gd name="adj" fmla="val 50000"/>
              </a:avLst>
            </a:prstGeom>
            <a:solidFill>
              <a:srgbClr val="38761D"/>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0"/>
            <p:cNvSpPr/>
            <p:nvPr/>
          </p:nvSpPr>
          <p:spPr>
            <a:xfrm rot="-885864">
              <a:off x="2520735" y="801462"/>
              <a:ext cx="251918" cy="592613"/>
            </a:xfrm>
            <a:prstGeom prst="moon">
              <a:avLst>
                <a:gd name="adj" fmla="val 50000"/>
              </a:avLst>
            </a:prstGeom>
            <a:solidFill>
              <a:srgbClr val="38761D"/>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0"/>
            <p:cNvSpPr/>
            <p:nvPr/>
          </p:nvSpPr>
          <p:spPr>
            <a:xfrm rot="-1758788">
              <a:off x="2665722" y="801396"/>
              <a:ext cx="251847" cy="592742"/>
            </a:xfrm>
            <a:prstGeom prst="moon">
              <a:avLst>
                <a:gd name="adj" fmla="val 50000"/>
              </a:avLst>
            </a:prstGeom>
            <a:solidFill>
              <a:srgbClr val="38761D"/>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3" name="Google Shape;303;p20"/>
          <p:cNvSpPr/>
          <p:nvPr/>
        </p:nvSpPr>
        <p:spPr>
          <a:xfrm>
            <a:off x="2272325" y="734975"/>
            <a:ext cx="229800" cy="1791000"/>
          </a:xfrm>
          <a:prstGeom prst="trapezoid">
            <a:avLst>
              <a:gd name="adj" fmla="val 25000"/>
            </a:avLst>
          </a:prstGeom>
          <a:solidFill>
            <a:srgbClr val="A46D4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0"/>
          <p:cNvSpPr/>
          <p:nvPr/>
        </p:nvSpPr>
        <p:spPr>
          <a:xfrm rot="5264780">
            <a:off x="2441004" y="713990"/>
            <a:ext cx="297530" cy="353070"/>
          </a:xfrm>
          <a:prstGeom prst="rtTriangle">
            <a:avLst/>
          </a:prstGeom>
          <a:solidFill>
            <a:srgbClr val="274E1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5" name="Google Shape;305;p20"/>
          <p:cNvGrpSpPr/>
          <p:nvPr/>
        </p:nvGrpSpPr>
        <p:grpSpPr>
          <a:xfrm>
            <a:off x="2272333" y="2292327"/>
            <a:ext cx="800681" cy="1044974"/>
            <a:chOff x="500799" y="2255480"/>
            <a:chExt cx="1075172" cy="1502695"/>
          </a:xfrm>
        </p:grpSpPr>
        <p:grpSp>
          <p:nvGrpSpPr>
            <p:cNvPr id="306" name="Google Shape;306;p20"/>
            <p:cNvGrpSpPr/>
            <p:nvPr/>
          </p:nvGrpSpPr>
          <p:grpSpPr>
            <a:xfrm rot="182983">
              <a:off x="534826" y="2280962"/>
              <a:ext cx="1007119" cy="923769"/>
              <a:chOff x="3661037" y="1922436"/>
              <a:chExt cx="1604232" cy="1468908"/>
            </a:xfrm>
          </p:grpSpPr>
          <p:sp>
            <p:nvSpPr>
              <p:cNvPr id="307" name="Google Shape;307;p20"/>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0"/>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9" name="Google Shape;309;p20"/>
            <p:cNvSpPr/>
            <p:nvPr/>
          </p:nvSpPr>
          <p:spPr>
            <a:xfrm rot="10800000">
              <a:off x="740983" y="3151098"/>
              <a:ext cx="605320" cy="607077"/>
            </a:xfrm>
            <a:prstGeom prst="flowChartManualOperation">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310" name="Google Shape;310;p20"/>
          <p:cNvCxnSpPr/>
          <p:nvPr/>
        </p:nvCxnSpPr>
        <p:spPr>
          <a:xfrm>
            <a:off x="191150" y="1953950"/>
            <a:ext cx="2169600" cy="14400"/>
          </a:xfrm>
          <a:prstGeom prst="straightConnector1">
            <a:avLst/>
          </a:prstGeom>
          <a:noFill/>
          <a:ln w="9525" cap="flat" cmpd="sng">
            <a:solidFill>
              <a:srgbClr val="000000"/>
            </a:solidFill>
            <a:prstDash val="solid"/>
            <a:round/>
            <a:headEnd type="none" w="med" len="med"/>
            <a:tailEnd type="none" w="med" len="med"/>
          </a:ln>
        </p:spPr>
      </p:cxnSp>
      <p:sp>
        <p:nvSpPr>
          <p:cNvPr id="311" name="Google Shape;311;p20"/>
          <p:cNvSpPr/>
          <p:nvPr/>
        </p:nvSpPr>
        <p:spPr>
          <a:xfrm>
            <a:off x="155625" y="1953950"/>
            <a:ext cx="715200" cy="2400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0"/>
          <p:cNvSpPr/>
          <p:nvPr/>
        </p:nvSpPr>
        <p:spPr>
          <a:xfrm>
            <a:off x="777025" y="1948188"/>
            <a:ext cx="715200" cy="2400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0"/>
          <p:cNvSpPr/>
          <p:nvPr/>
        </p:nvSpPr>
        <p:spPr>
          <a:xfrm>
            <a:off x="1213975" y="1948188"/>
            <a:ext cx="715200" cy="2400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4" name="Google Shape;314;p20"/>
          <p:cNvGrpSpPr/>
          <p:nvPr/>
        </p:nvGrpSpPr>
        <p:grpSpPr>
          <a:xfrm>
            <a:off x="445253" y="1945878"/>
            <a:ext cx="1378738" cy="1495804"/>
            <a:chOff x="1346248" y="1859182"/>
            <a:chExt cx="1852146" cy="1834217"/>
          </a:xfrm>
        </p:grpSpPr>
        <p:grpSp>
          <p:nvGrpSpPr>
            <p:cNvPr id="315" name="Google Shape;315;p20"/>
            <p:cNvGrpSpPr/>
            <p:nvPr/>
          </p:nvGrpSpPr>
          <p:grpSpPr>
            <a:xfrm rot="541992">
              <a:off x="1473910" y="1971105"/>
              <a:ext cx="1596820" cy="1422199"/>
              <a:chOff x="2130975" y="1720014"/>
              <a:chExt cx="2108592" cy="2071764"/>
            </a:xfrm>
          </p:grpSpPr>
          <p:sp>
            <p:nvSpPr>
              <p:cNvPr id="316" name="Google Shape;316;p20"/>
              <p:cNvSpPr/>
              <p:nvPr/>
            </p:nvSpPr>
            <p:spPr>
              <a:xfrm rot="-3494760">
                <a:off x="2454700" y="1968113"/>
                <a:ext cx="1461142" cy="1575565"/>
              </a:xfrm>
              <a:prstGeom prst="cloud">
                <a:avLst/>
              </a:pr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0"/>
              <p:cNvSpPr/>
              <p:nvPr/>
            </p:nvSpPr>
            <p:spPr>
              <a:xfrm>
                <a:off x="2714275" y="2280500"/>
                <a:ext cx="942000" cy="1016400"/>
              </a:xfrm>
              <a:prstGeom prst="flowChartConnector">
                <a:avLst/>
              </a:prstGeom>
              <a:solidFill>
                <a:srgbClr val="C8743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8" name="Google Shape;318;p20"/>
            <p:cNvSpPr/>
            <p:nvPr/>
          </p:nvSpPr>
          <p:spPr>
            <a:xfrm rot="10800000">
              <a:off x="1859350" y="2997099"/>
              <a:ext cx="825725" cy="696300"/>
            </a:xfrm>
            <a:prstGeom prst="flowChartManualOperation">
              <a:avLst/>
            </a:prstGeom>
            <a:solidFill>
              <a:srgbClr val="1EE5C7"/>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0"/>
            <p:cNvSpPr/>
            <p:nvPr/>
          </p:nvSpPr>
          <p:spPr>
            <a:xfrm rot="10800000">
              <a:off x="2017959" y="2531049"/>
              <a:ext cx="198300" cy="136200"/>
            </a:xfrm>
            <a:prstGeom prst="blockArc">
              <a:avLst>
                <a:gd name="adj1" fmla="val 10800000"/>
                <a:gd name="adj2" fmla="val 0"/>
                <a:gd name="adj3" fmla="val 25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0"/>
            <p:cNvSpPr/>
            <p:nvPr/>
          </p:nvSpPr>
          <p:spPr>
            <a:xfrm rot="10800000">
              <a:off x="2322759" y="2531049"/>
              <a:ext cx="198300" cy="136200"/>
            </a:xfrm>
            <a:prstGeom prst="blockArc">
              <a:avLst>
                <a:gd name="adj1" fmla="val 10800000"/>
                <a:gd name="adj2" fmla="val 0"/>
                <a:gd name="adj3" fmla="val 25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0"/>
            <p:cNvSpPr/>
            <p:nvPr/>
          </p:nvSpPr>
          <p:spPr>
            <a:xfrm rot="10800000">
              <a:off x="2173075" y="2677076"/>
              <a:ext cx="198300" cy="223200"/>
            </a:xfrm>
            <a:prstGeom prst="blockArc">
              <a:avLst>
                <a:gd name="adj1" fmla="val 10800000"/>
                <a:gd name="adj2" fmla="val 0"/>
                <a:gd name="adj3" fmla="val 25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21"/>
          <p:cNvSpPr/>
          <p:nvPr/>
        </p:nvSpPr>
        <p:spPr>
          <a:xfrm>
            <a:off x="488818" y="878751"/>
            <a:ext cx="4196100" cy="32823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1"/>
          <p:cNvSpPr/>
          <p:nvPr/>
        </p:nvSpPr>
        <p:spPr>
          <a:xfrm rot="10800000">
            <a:off x="2499900" y="3394175"/>
            <a:ext cx="867600" cy="783775"/>
          </a:xfrm>
          <a:prstGeom prst="flowChartManualOperation">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1"/>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 name="Google Shape;329;p21"/>
          <p:cNvSpPr txBox="1"/>
          <p:nvPr/>
        </p:nvSpPr>
        <p:spPr>
          <a:xfrm>
            <a:off x="5003200" y="152450"/>
            <a:ext cx="3922200" cy="30000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0"/>
              </a:spcBef>
              <a:spcAft>
                <a:spcPts val="0"/>
              </a:spcAft>
              <a:buClr>
                <a:schemeClr val="dk1"/>
              </a:buClr>
              <a:buSzPts val="1400"/>
              <a:buChar char="●"/>
            </a:pPr>
            <a:r>
              <a:rPr lang="en">
                <a:solidFill>
                  <a:schemeClr val="dk1"/>
                </a:solidFill>
              </a:rPr>
              <a:t>When the sun goes to sleep,</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when the day turns into night,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or when the sun does not make you feel right,</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you will find that the sun will then shine from within.</a:t>
            </a:r>
            <a:endParaRPr>
              <a:solidFill>
                <a:schemeClr val="dk1"/>
              </a:solidFill>
            </a:endParaRPr>
          </a:p>
          <a:p>
            <a:pPr marL="457200" lvl="0" indent="0" algn="l" rtl="0">
              <a:lnSpc>
                <a:spcPct val="115000"/>
              </a:lnSpc>
              <a:spcBef>
                <a:spcPts val="0"/>
              </a:spcBef>
              <a:spcAft>
                <a:spcPts val="0"/>
              </a:spcAft>
              <a:buNone/>
            </a:pP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With her favorite red hat, a bottle of sunscreen and tostones,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while sitting under the HUGE umbrella</a:t>
            </a:r>
            <a:r>
              <a:rPr lang="en" i="1">
                <a:solidFill>
                  <a:schemeClr val="dk1"/>
                </a:solidFill>
              </a:rPr>
              <a:t>,</a:t>
            </a:r>
            <a:r>
              <a:rPr lang="en">
                <a:solidFill>
                  <a:schemeClr val="dk1"/>
                </a:solidFill>
              </a:rPr>
              <a:t> Yuli greeted the sun like an old friend.</a:t>
            </a:r>
            <a:endParaRPr>
              <a:solidFill>
                <a:schemeClr val="dk1"/>
              </a:solidFill>
            </a:endParaRPr>
          </a:p>
          <a:p>
            <a:pPr marL="0" lvl="0" indent="0" algn="l" rtl="0">
              <a:lnSpc>
                <a:spcPct val="115000"/>
              </a:lnSpc>
              <a:spcBef>
                <a:spcPts val="0"/>
              </a:spcBef>
              <a:spcAft>
                <a:spcPts val="0"/>
              </a:spcAft>
              <a:buNone/>
            </a:pPr>
            <a:r>
              <a:rPr lang="en" b="1">
                <a:solidFill>
                  <a:schemeClr val="dk1"/>
                </a:solidFill>
              </a:rPr>
              <a:t>Accessibility Features: </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Alt-text and audio image description. </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General text narration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Digitally drawn in Photoshop with black borders and texture (ocean waves)</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
                <a:solidFill>
                  <a:schemeClr val="dk1"/>
                </a:solidFill>
              </a:rPr>
              <a:t>Link to vocabulary word definition</a:t>
            </a:r>
            <a:endParaRPr>
              <a:solidFill>
                <a:schemeClr val="dk1"/>
              </a:solidFill>
            </a:endParaRPr>
          </a:p>
        </p:txBody>
      </p:sp>
      <p:sp>
        <p:nvSpPr>
          <p:cNvPr id="330" name="Google Shape;330;p21"/>
          <p:cNvSpPr/>
          <p:nvPr/>
        </p:nvSpPr>
        <p:spPr>
          <a:xfrm rot="-6132691">
            <a:off x="1578768" y="2887629"/>
            <a:ext cx="287915" cy="2069941"/>
          </a:xfrm>
          <a:prstGeom prst="triangle">
            <a:avLst>
              <a:gd name="adj" fmla="val 50000"/>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1"/>
          <p:cNvSpPr/>
          <p:nvPr/>
        </p:nvSpPr>
        <p:spPr>
          <a:xfrm rot="4814089">
            <a:off x="1364673" y="2738757"/>
            <a:ext cx="373207" cy="2094586"/>
          </a:xfrm>
          <a:prstGeom prst="triangle">
            <a:avLst>
              <a:gd name="adj" fmla="val 50000"/>
            </a:avLst>
          </a:prstGeom>
          <a:solidFill>
            <a:srgbClr val="FF9900"/>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1"/>
          <p:cNvSpPr/>
          <p:nvPr/>
        </p:nvSpPr>
        <p:spPr>
          <a:xfrm rot="-5707368">
            <a:off x="1785097" y="3198584"/>
            <a:ext cx="325902" cy="1771585"/>
          </a:xfrm>
          <a:prstGeom prst="triangle">
            <a:avLst>
              <a:gd name="adj" fmla="val 50000"/>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1"/>
          <p:cNvSpPr/>
          <p:nvPr/>
        </p:nvSpPr>
        <p:spPr>
          <a:xfrm rot="-3942071">
            <a:off x="3893152" y="3167515"/>
            <a:ext cx="264644" cy="1309993"/>
          </a:xfrm>
          <a:prstGeom prst="triangle">
            <a:avLst>
              <a:gd name="adj" fmla="val 34431"/>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1"/>
          <p:cNvSpPr/>
          <p:nvPr/>
        </p:nvSpPr>
        <p:spPr>
          <a:xfrm rot="6950499">
            <a:off x="3765517" y="3235876"/>
            <a:ext cx="265666" cy="1368053"/>
          </a:xfrm>
          <a:prstGeom prst="triangle">
            <a:avLst>
              <a:gd name="adj" fmla="val 50000"/>
            </a:avLst>
          </a:prstGeom>
          <a:solidFill>
            <a:srgbClr val="FF99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1"/>
          <p:cNvSpPr/>
          <p:nvPr/>
        </p:nvSpPr>
        <p:spPr>
          <a:xfrm rot="6393000">
            <a:off x="3494685" y="3448389"/>
            <a:ext cx="441282" cy="1295485"/>
          </a:xfrm>
          <a:prstGeom prst="triangle">
            <a:avLst>
              <a:gd name="adj" fmla="val 34431"/>
            </a:avLst>
          </a:prstGeom>
          <a:solidFill>
            <a:schemeClr val="accent6"/>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1"/>
          <p:cNvSpPr/>
          <p:nvPr/>
        </p:nvSpPr>
        <p:spPr>
          <a:xfrm>
            <a:off x="2834838" y="3718900"/>
            <a:ext cx="248400" cy="439800"/>
          </a:xfrm>
          <a:prstGeom prst="rect">
            <a:avLst/>
          </a:prstGeom>
          <a:solidFill>
            <a:srgbClr val="FF99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1"/>
          <p:cNvSpPr/>
          <p:nvPr/>
        </p:nvSpPr>
        <p:spPr>
          <a:xfrm>
            <a:off x="488775" y="2022750"/>
            <a:ext cx="4196100" cy="5586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1"/>
          <p:cNvSpPr/>
          <p:nvPr/>
        </p:nvSpPr>
        <p:spPr>
          <a:xfrm>
            <a:off x="2568175" y="2634150"/>
            <a:ext cx="2116800" cy="218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1"/>
          <p:cNvSpPr/>
          <p:nvPr/>
        </p:nvSpPr>
        <p:spPr>
          <a:xfrm rot="10800000">
            <a:off x="4005850" y="3004950"/>
            <a:ext cx="669300" cy="1158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1"/>
          <p:cNvSpPr/>
          <p:nvPr/>
        </p:nvSpPr>
        <p:spPr>
          <a:xfrm>
            <a:off x="488825" y="2537363"/>
            <a:ext cx="4196100" cy="5586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1"/>
          <p:cNvSpPr/>
          <p:nvPr/>
        </p:nvSpPr>
        <p:spPr>
          <a:xfrm>
            <a:off x="498488" y="3141506"/>
            <a:ext cx="4176775" cy="509200"/>
          </a:xfrm>
          <a:custGeom>
            <a:avLst/>
            <a:gdLst/>
            <a:ahLst/>
            <a:cxnLst/>
            <a:rect l="l" t="t" r="r" b="b"/>
            <a:pathLst>
              <a:path w="167071" h="20368" extrusionOk="0">
                <a:moveTo>
                  <a:pt x="0" y="41"/>
                </a:moveTo>
                <a:cubicBezTo>
                  <a:pt x="4958" y="124"/>
                  <a:pt x="20657" y="-289"/>
                  <a:pt x="29746" y="537"/>
                </a:cubicBezTo>
                <a:cubicBezTo>
                  <a:pt x="38835" y="1363"/>
                  <a:pt x="47346" y="4586"/>
                  <a:pt x="54534" y="4999"/>
                </a:cubicBezTo>
                <a:cubicBezTo>
                  <a:pt x="61723" y="5412"/>
                  <a:pt x="67093" y="1694"/>
                  <a:pt x="72877" y="3016"/>
                </a:cubicBezTo>
                <a:cubicBezTo>
                  <a:pt x="78661" y="4338"/>
                  <a:pt x="83288" y="11857"/>
                  <a:pt x="89237" y="12931"/>
                </a:cubicBezTo>
                <a:cubicBezTo>
                  <a:pt x="95186" y="14005"/>
                  <a:pt x="102458" y="8717"/>
                  <a:pt x="108572" y="9461"/>
                </a:cubicBezTo>
                <a:cubicBezTo>
                  <a:pt x="114686" y="10205"/>
                  <a:pt x="120139" y="16732"/>
                  <a:pt x="125923" y="17393"/>
                </a:cubicBezTo>
                <a:cubicBezTo>
                  <a:pt x="131707" y="18054"/>
                  <a:pt x="136417" y="12931"/>
                  <a:pt x="143275" y="13427"/>
                </a:cubicBezTo>
                <a:cubicBezTo>
                  <a:pt x="150133" y="13923"/>
                  <a:pt x="163105" y="19211"/>
                  <a:pt x="167071" y="20368"/>
                </a:cubicBezTo>
              </a:path>
            </a:pathLst>
          </a:custGeom>
          <a:noFill/>
          <a:ln w="19050" cap="flat" cmpd="sng">
            <a:solidFill>
              <a:srgbClr val="000000"/>
            </a:solidFill>
            <a:prstDash val="solid"/>
            <a:round/>
            <a:headEnd type="none" w="med" len="med"/>
            <a:tailEnd type="none" w="med" len="med"/>
          </a:ln>
        </p:spPr>
      </p:sp>
      <p:sp>
        <p:nvSpPr>
          <p:cNvPr id="342" name="Google Shape;342;p21"/>
          <p:cNvSpPr/>
          <p:nvPr/>
        </p:nvSpPr>
        <p:spPr>
          <a:xfrm>
            <a:off x="3578275" y="2727925"/>
            <a:ext cx="1106700" cy="5586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21"/>
          <p:cNvGrpSpPr/>
          <p:nvPr/>
        </p:nvGrpSpPr>
        <p:grpSpPr>
          <a:xfrm rot="768324">
            <a:off x="2232208" y="2457590"/>
            <a:ext cx="1438190" cy="1387820"/>
            <a:chOff x="3661037" y="1922436"/>
            <a:chExt cx="1604232" cy="1468908"/>
          </a:xfrm>
        </p:grpSpPr>
        <p:sp>
          <p:nvSpPr>
            <p:cNvPr id="344" name="Google Shape;344;p21"/>
            <p:cNvSpPr/>
            <p:nvPr/>
          </p:nvSpPr>
          <p:spPr>
            <a:xfrm rot="494460">
              <a:off x="3745098" y="2018769"/>
              <a:ext cx="1436109" cy="1276241"/>
            </a:xfrm>
            <a:prstGeom prst="cloud">
              <a:avLst/>
            </a:prstGeom>
            <a:solidFill>
              <a:srgbClr val="5B0F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1"/>
            <p:cNvSpPr/>
            <p:nvPr/>
          </p:nvSpPr>
          <p:spPr>
            <a:xfrm>
              <a:off x="3991349" y="2367250"/>
              <a:ext cx="1040700" cy="929700"/>
            </a:xfrm>
            <a:prstGeom prst="flowChartConnector">
              <a:avLst/>
            </a:prstGeom>
            <a:solidFill>
              <a:srgbClr val="D78737"/>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6" name="Google Shape;346;p21"/>
          <p:cNvGrpSpPr/>
          <p:nvPr/>
        </p:nvGrpSpPr>
        <p:grpSpPr>
          <a:xfrm>
            <a:off x="2187565" y="2315463"/>
            <a:ext cx="1527474" cy="1118638"/>
            <a:chOff x="3730424" y="1614925"/>
            <a:chExt cx="780000" cy="780300"/>
          </a:xfrm>
        </p:grpSpPr>
        <p:sp>
          <p:nvSpPr>
            <p:cNvPr id="347" name="Google Shape;347;p21"/>
            <p:cNvSpPr/>
            <p:nvPr/>
          </p:nvSpPr>
          <p:spPr>
            <a:xfrm>
              <a:off x="3867900" y="1657125"/>
              <a:ext cx="482400" cy="202200"/>
            </a:xfrm>
            <a:prstGeom prst="trapezoid">
              <a:avLst>
                <a:gd name="adj" fmla="val 25000"/>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1"/>
            <p:cNvSpPr/>
            <p:nvPr/>
          </p:nvSpPr>
          <p:spPr>
            <a:xfrm rot="2535177">
              <a:off x="3841574" y="1731623"/>
              <a:ext cx="557700" cy="546904"/>
            </a:xfrm>
            <a:prstGeom prst="diagStripe">
              <a:avLst>
                <a:gd name="adj" fmla="val 53593"/>
              </a:avLst>
            </a:prstGeom>
            <a:solidFill>
              <a:srgbClr val="CC000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349" name="Google Shape;349;p21"/>
          <p:cNvCxnSpPr/>
          <p:nvPr/>
        </p:nvCxnSpPr>
        <p:spPr>
          <a:xfrm>
            <a:off x="481525" y="2007825"/>
            <a:ext cx="4176900" cy="0"/>
          </a:xfrm>
          <a:prstGeom prst="straightConnector1">
            <a:avLst/>
          </a:prstGeom>
          <a:noFill/>
          <a:ln w="19050" cap="flat" cmpd="sng">
            <a:solidFill>
              <a:srgbClr val="000000"/>
            </a:solidFill>
            <a:prstDash val="solid"/>
            <a:round/>
            <a:headEnd type="none" w="med" len="med"/>
            <a:tailEnd type="none" w="med" len="med"/>
          </a:ln>
        </p:spPr>
      </p:cxnSp>
      <p:sp>
        <p:nvSpPr>
          <p:cNvPr id="350" name="Google Shape;350;p21"/>
          <p:cNvSpPr/>
          <p:nvPr/>
        </p:nvSpPr>
        <p:spPr>
          <a:xfrm>
            <a:off x="498375" y="874200"/>
            <a:ext cx="4176900" cy="1118700"/>
          </a:xfrm>
          <a:prstGeom prst="rect">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1"/>
          <p:cNvSpPr/>
          <p:nvPr/>
        </p:nvSpPr>
        <p:spPr>
          <a:xfrm>
            <a:off x="3969775" y="2880325"/>
            <a:ext cx="715200" cy="5586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967</Words>
  <Application>Microsoft Macintosh PowerPoint</Application>
  <PresentationFormat>On-screen Show (16:9)</PresentationFormat>
  <Paragraphs>89</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Elion, Leandra</cp:lastModifiedBy>
  <cp:revision>4</cp:revision>
  <dcterms:modified xsi:type="dcterms:W3CDTF">2020-11-10T15:25:43Z</dcterms:modified>
</cp:coreProperties>
</file>