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2" r:id="rId3"/>
    <p:sldId id="263" r:id="rId4"/>
    <p:sldId id="264" r:id="rId5"/>
    <p:sldId id="266" r:id="rId6"/>
    <p:sldId id="267" r:id="rId7"/>
    <p:sldId id="269" r:id="rId8"/>
    <p:sldId id="271" r:id="rId9"/>
    <p:sldId id="272" r:id="rId10"/>
    <p:sldId id="273" r:id="rId11"/>
    <p:sldId id="259" r:id="rId12"/>
    <p:sldId id="275" r:id="rId13"/>
    <p:sldId id="276" r:id="rId14"/>
    <p:sldId id="260" r:id="rId15"/>
    <p:sldId id="278" r:id="rId16"/>
    <p:sldId id="279" r:id="rId17"/>
    <p:sldId id="280" r:id="rId18"/>
    <p:sldId id="285" r:id="rId19"/>
    <p:sldId id="281" r:id="rId20"/>
    <p:sldId id="286" r:id="rId21"/>
    <p:sldId id="261" r:id="rId22"/>
    <p:sldId id="282" r:id="rId23"/>
    <p:sldId id="283" r:id="rId24"/>
    <p:sldId id="284" r:id="rId25"/>
    <p:sldId id="28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5"/>
    <p:restoredTop sz="94663"/>
  </p:normalViewPr>
  <p:slideViewPr>
    <p:cSldViewPr snapToGrid="0" snapToObjects="1">
      <p:cViewPr varScale="1">
        <p:scale>
          <a:sx n="117" d="100"/>
          <a:sy n="117" d="100"/>
        </p:scale>
        <p:origin x="1480" y="1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7/26/20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7/26/20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7/26/20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7/26/20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II</a:t>
            </a:r>
          </a:p>
        </p:txBody>
      </p:sp>
      <p:sp>
        <p:nvSpPr>
          <p:cNvPr id="3" name="Content Placeholder 2"/>
          <p:cNvSpPr>
            <a:spLocks noGrp="1"/>
          </p:cNvSpPr>
          <p:nvPr>
            <p:ph idx="1"/>
          </p:nvPr>
        </p:nvSpPr>
        <p:spPr/>
        <p:txBody>
          <a:bodyPr/>
          <a:lstStyle/>
          <a:p>
            <a:r>
              <a:rPr lang="en-US" dirty="0"/>
              <a:t>Lessons of History:  Negotiations over Taiwan</a:t>
            </a:r>
          </a:p>
          <a:p>
            <a:r>
              <a:rPr lang="en-US" dirty="0"/>
              <a:t>Congress</a:t>
            </a:r>
          </a:p>
          <a:p>
            <a:r>
              <a:rPr lang="en-US" dirty="0"/>
              <a:t>Executive</a:t>
            </a:r>
          </a:p>
          <a:p>
            <a:r>
              <a:rPr lang="en-US" dirty="0"/>
              <a:t>Ideology</a:t>
            </a:r>
          </a:p>
        </p:txBody>
      </p:sp>
      <p:pic>
        <p:nvPicPr>
          <p:cNvPr id="6" name="Audio 5">
            <a:hlinkClick r:id="" action="ppaction://media"/>
            <a:extLst>
              <a:ext uri="{FF2B5EF4-FFF2-40B4-BE49-F238E27FC236}">
                <a16:creationId xmlns:a16="http://schemas.microsoft.com/office/drawing/2014/main" id="{10B42AC8-A3B5-4E4C-800C-AFE1B96BB7C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22934657"/>
      </p:ext>
    </p:extLst>
  </p:cSld>
  <p:clrMapOvr>
    <a:masterClrMapping/>
  </p:clrMapOvr>
  <mc:AlternateContent xmlns:mc="http://schemas.openxmlformats.org/markup-compatibility/2006">
    <mc:Choice xmlns:p14="http://schemas.microsoft.com/office/powerpoint/2010/main" Requires="p14">
      <p:transition spd="slow" p14:dur="2000" advTm="30162"/>
    </mc:Choice>
    <mc:Fallback>
      <p:transition spd="slow" advTm="30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16000" y="1041400"/>
            <a:ext cx="7112000" cy="4762500"/>
          </a:xfrm>
          <a:prstGeom prst="rect">
            <a:avLst/>
          </a:prstGeom>
        </p:spPr>
      </p:pic>
      <p:pic>
        <p:nvPicPr>
          <p:cNvPr id="3" name="Audio 2">
            <a:hlinkClick r:id="" action="ppaction://media"/>
            <a:extLst>
              <a:ext uri="{FF2B5EF4-FFF2-40B4-BE49-F238E27FC236}">
                <a16:creationId xmlns:a16="http://schemas.microsoft.com/office/drawing/2014/main" id="{52B1D987-5A16-CF4C-8D73-51768F8967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67577071"/>
      </p:ext>
    </p:extLst>
  </p:cSld>
  <p:clrMapOvr>
    <a:masterClrMapping/>
  </p:clrMapOvr>
  <mc:AlternateContent xmlns:mc="http://schemas.openxmlformats.org/markup-compatibility/2006">
    <mc:Choice xmlns:p14="http://schemas.microsoft.com/office/powerpoint/2010/main" Requires="p14">
      <p:transition spd="slow" p14:dur="2000" advTm="64896"/>
    </mc:Choice>
    <mc:Fallback>
      <p:transition spd="slow" advTm="6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II</a:t>
            </a:r>
          </a:p>
        </p:txBody>
      </p:sp>
      <p:sp>
        <p:nvSpPr>
          <p:cNvPr id="3" name="Content Placeholder 2"/>
          <p:cNvSpPr>
            <a:spLocks noGrp="1"/>
          </p:cNvSpPr>
          <p:nvPr>
            <p:ph idx="1"/>
          </p:nvPr>
        </p:nvSpPr>
        <p:spPr/>
        <p:txBody>
          <a:bodyPr/>
          <a:lstStyle/>
          <a:p>
            <a:r>
              <a:rPr lang="en-US" dirty="0"/>
              <a:t>Lessons of History:  Negotiations over Taiwan</a:t>
            </a:r>
          </a:p>
          <a:p>
            <a:r>
              <a:rPr lang="en-US" dirty="0"/>
              <a:t>Congress</a:t>
            </a:r>
          </a:p>
          <a:p>
            <a:r>
              <a:rPr lang="en-US" dirty="0"/>
              <a:t>Executive</a:t>
            </a:r>
          </a:p>
          <a:p>
            <a:r>
              <a:rPr lang="en-US" dirty="0"/>
              <a:t>Ideology</a:t>
            </a:r>
          </a:p>
        </p:txBody>
      </p:sp>
      <p:pic>
        <p:nvPicPr>
          <p:cNvPr id="4" name="Audio 3">
            <a:hlinkClick r:id="" action="ppaction://media"/>
            <a:extLst>
              <a:ext uri="{FF2B5EF4-FFF2-40B4-BE49-F238E27FC236}">
                <a16:creationId xmlns:a16="http://schemas.microsoft.com/office/drawing/2014/main" id="{2D821783-51AC-E84A-9C8B-162ED3401B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4656686"/>
      </p:ext>
    </p:extLst>
  </p:cSld>
  <p:clrMapOvr>
    <a:masterClrMapping/>
  </p:clrMapOvr>
  <mc:AlternateContent xmlns:mc="http://schemas.openxmlformats.org/markup-compatibility/2006">
    <mc:Choice xmlns:p14="http://schemas.microsoft.com/office/powerpoint/2010/main" Requires="p14">
      <p:transition spd="slow" p14:dur="2000" advTm="13287"/>
    </mc:Choice>
    <mc:Fallback>
      <p:transition spd="slow" advTm="1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72664"/>
            <a:ext cx="6311900" cy="2374900"/>
          </a:xfrm>
          <a:prstGeom prst="rect">
            <a:avLst/>
          </a:prstGeom>
        </p:spPr>
      </p:pic>
      <p:pic>
        <p:nvPicPr>
          <p:cNvPr id="3" name="Picture 2"/>
          <p:cNvPicPr>
            <a:picLocks noChangeAspect="1"/>
          </p:cNvPicPr>
          <p:nvPr/>
        </p:nvPicPr>
        <p:blipFill>
          <a:blip r:embed="rId5"/>
          <a:stretch>
            <a:fillRect/>
          </a:stretch>
        </p:blipFill>
        <p:spPr>
          <a:xfrm>
            <a:off x="184634" y="2757104"/>
            <a:ext cx="4048593" cy="4048593"/>
          </a:xfrm>
          <a:prstGeom prst="rect">
            <a:avLst/>
          </a:prstGeom>
        </p:spPr>
      </p:pic>
      <p:pic>
        <p:nvPicPr>
          <p:cNvPr id="5" name="Picture 4"/>
          <p:cNvPicPr>
            <a:picLocks noChangeAspect="1"/>
          </p:cNvPicPr>
          <p:nvPr/>
        </p:nvPicPr>
        <p:blipFill>
          <a:blip r:embed="rId6"/>
          <a:stretch>
            <a:fillRect/>
          </a:stretch>
        </p:blipFill>
        <p:spPr>
          <a:xfrm>
            <a:off x="5461000" y="1265083"/>
            <a:ext cx="3683000" cy="2209800"/>
          </a:xfrm>
          <a:prstGeom prst="rect">
            <a:avLst/>
          </a:prstGeom>
        </p:spPr>
      </p:pic>
      <p:pic>
        <p:nvPicPr>
          <p:cNvPr id="6" name="Picture 5"/>
          <p:cNvPicPr>
            <a:picLocks noChangeAspect="1"/>
          </p:cNvPicPr>
          <p:nvPr/>
        </p:nvPicPr>
        <p:blipFill>
          <a:blip r:embed="rId7"/>
          <a:stretch>
            <a:fillRect/>
          </a:stretch>
        </p:blipFill>
        <p:spPr>
          <a:xfrm>
            <a:off x="6858000" y="-150189"/>
            <a:ext cx="2286000" cy="1587500"/>
          </a:xfrm>
          <a:prstGeom prst="rect">
            <a:avLst/>
          </a:prstGeom>
        </p:spPr>
      </p:pic>
      <p:pic>
        <p:nvPicPr>
          <p:cNvPr id="7" name="Picture 6"/>
          <p:cNvPicPr>
            <a:picLocks noChangeAspect="1"/>
          </p:cNvPicPr>
          <p:nvPr/>
        </p:nvPicPr>
        <p:blipFill>
          <a:blip r:embed="rId8"/>
          <a:stretch>
            <a:fillRect/>
          </a:stretch>
        </p:blipFill>
        <p:spPr>
          <a:xfrm>
            <a:off x="4306848" y="3165585"/>
            <a:ext cx="2798249" cy="4358643"/>
          </a:xfrm>
          <a:prstGeom prst="rect">
            <a:avLst/>
          </a:prstGeom>
        </p:spPr>
      </p:pic>
      <p:pic>
        <p:nvPicPr>
          <p:cNvPr id="4" name="Audio 3">
            <a:hlinkClick r:id="" action="ppaction://media"/>
            <a:extLst>
              <a:ext uri="{FF2B5EF4-FFF2-40B4-BE49-F238E27FC236}">
                <a16:creationId xmlns:a16="http://schemas.microsoft.com/office/drawing/2014/main" id="{EF394D37-2941-234A-9D2B-CA439DCF7F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39244344"/>
      </p:ext>
    </p:extLst>
  </p:cSld>
  <p:clrMapOvr>
    <a:masterClrMapping/>
  </p:clrMapOvr>
  <mc:AlternateContent xmlns:mc="http://schemas.openxmlformats.org/markup-compatibility/2006">
    <mc:Choice xmlns:p14="http://schemas.microsoft.com/office/powerpoint/2010/main" Requires="p14">
      <p:transition spd="slow" p14:dur="2000" advTm="322890"/>
    </mc:Choice>
    <mc:Fallback>
      <p:transition spd="slow" advTm="32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6525" y="218068"/>
            <a:ext cx="3450920" cy="2635248"/>
          </a:xfrm>
          <a:prstGeom prst="rect">
            <a:avLst/>
          </a:prstGeom>
        </p:spPr>
      </p:pic>
      <p:pic>
        <p:nvPicPr>
          <p:cNvPr id="3" name="Picture 2"/>
          <p:cNvPicPr>
            <a:picLocks noChangeAspect="1"/>
          </p:cNvPicPr>
          <p:nvPr/>
        </p:nvPicPr>
        <p:blipFill>
          <a:blip r:embed="rId5"/>
          <a:stretch>
            <a:fillRect/>
          </a:stretch>
        </p:blipFill>
        <p:spPr>
          <a:xfrm>
            <a:off x="3521802" y="218068"/>
            <a:ext cx="5760238" cy="3853284"/>
          </a:xfrm>
          <a:prstGeom prst="rect">
            <a:avLst/>
          </a:prstGeom>
        </p:spPr>
      </p:pic>
      <p:pic>
        <p:nvPicPr>
          <p:cNvPr id="4" name="Picture 3"/>
          <p:cNvPicPr>
            <a:picLocks noChangeAspect="1"/>
          </p:cNvPicPr>
          <p:nvPr/>
        </p:nvPicPr>
        <p:blipFill>
          <a:blip r:embed="rId6"/>
          <a:stretch>
            <a:fillRect/>
          </a:stretch>
        </p:blipFill>
        <p:spPr>
          <a:xfrm>
            <a:off x="439954" y="3859590"/>
            <a:ext cx="3810000" cy="2286000"/>
          </a:xfrm>
          <a:prstGeom prst="rect">
            <a:avLst/>
          </a:prstGeom>
        </p:spPr>
      </p:pic>
      <p:pic>
        <p:nvPicPr>
          <p:cNvPr id="5" name="Audio 4">
            <a:hlinkClick r:id="" action="ppaction://media"/>
            <a:extLst>
              <a:ext uri="{FF2B5EF4-FFF2-40B4-BE49-F238E27FC236}">
                <a16:creationId xmlns:a16="http://schemas.microsoft.com/office/drawing/2014/main" id="{EABAEBD0-EC53-9947-89DC-0BDDAA002A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99184879"/>
      </p:ext>
    </p:extLst>
  </p:cSld>
  <p:clrMapOvr>
    <a:masterClrMapping/>
  </p:clrMapOvr>
  <mc:AlternateContent xmlns:mc="http://schemas.openxmlformats.org/markup-compatibility/2006">
    <mc:Choice xmlns:p14="http://schemas.microsoft.com/office/powerpoint/2010/main" Requires="p14">
      <p:transition spd="slow" p14:dur="2000" advTm="67140"/>
    </mc:Choice>
    <mc:Fallback>
      <p:transition spd="slow" advTm="6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II</a:t>
            </a:r>
          </a:p>
        </p:txBody>
      </p:sp>
      <p:sp>
        <p:nvSpPr>
          <p:cNvPr id="3" name="Content Placeholder 2"/>
          <p:cNvSpPr>
            <a:spLocks noGrp="1"/>
          </p:cNvSpPr>
          <p:nvPr>
            <p:ph idx="1"/>
          </p:nvPr>
        </p:nvSpPr>
        <p:spPr/>
        <p:txBody>
          <a:bodyPr/>
          <a:lstStyle/>
          <a:p>
            <a:r>
              <a:rPr lang="en-US" dirty="0"/>
              <a:t>Lessons of History:  Negotiations over Taiwan</a:t>
            </a:r>
          </a:p>
          <a:p>
            <a:r>
              <a:rPr lang="en-US" dirty="0"/>
              <a:t>Congress</a:t>
            </a:r>
          </a:p>
          <a:p>
            <a:r>
              <a:rPr lang="en-US" dirty="0"/>
              <a:t>Executive</a:t>
            </a:r>
          </a:p>
          <a:p>
            <a:r>
              <a:rPr lang="en-US" dirty="0"/>
              <a:t>Ideology</a:t>
            </a:r>
          </a:p>
        </p:txBody>
      </p:sp>
      <p:pic>
        <p:nvPicPr>
          <p:cNvPr id="4" name="Audio 3">
            <a:hlinkClick r:id="" action="ppaction://media"/>
            <a:extLst>
              <a:ext uri="{FF2B5EF4-FFF2-40B4-BE49-F238E27FC236}">
                <a16:creationId xmlns:a16="http://schemas.microsoft.com/office/drawing/2014/main" id="{1CA40C77-0A76-D04F-AD70-230EE66DC2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4656686"/>
      </p:ext>
    </p:extLst>
  </p:cSld>
  <p:clrMapOvr>
    <a:masterClrMapping/>
  </p:clrMapOvr>
  <mc:AlternateContent xmlns:mc="http://schemas.openxmlformats.org/markup-compatibility/2006">
    <mc:Choice xmlns:p14="http://schemas.microsoft.com/office/powerpoint/2010/main" Requires="p14">
      <p:transition spd="slow" p14:dur="2000" advTm="33204"/>
    </mc:Choice>
    <mc:Fallback>
      <p:transition spd="slow" advTm="3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95154" y="484142"/>
            <a:ext cx="6784155" cy="5088116"/>
          </a:xfrm>
          <a:prstGeom prst="rect">
            <a:avLst/>
          </a:prstGeom>
        </p:spPr>
      </p:pic>
      <p:pic>
        <p:nvPicPr>
          <p:cNvPr id="3" name="Audio 2">
            <a:hlinkClick r:id="" action="ppaction://media"/>
            <a:extLst>
              <a:ext uri="{FF2B5EF4-FFF2-40B4-BE49-F238E27FC236}">
                <a16:creationId xmlns:a16="http://schemas.microsoft.com/office/drawing/2014/main" id="{B5D803AA-80D3-514F-88BB-61A81D1AA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2379874"/>
      </p:ext>
    </p:extLst>
  </p:cSld>
  <p:clrMapOvr>
    <a:masterClrMapping/>
  </p:clrMapOvr>
  <mc:AlternateContent xmlns:mc="http://schemas.openxmlformats.org/markup-compatibility/2006">
    <mc:Choice xmlns:p14="http://schemas.microsoft.com/office/powerpoint/2010/main" Requires="p14">
      <p:transition spd="slow" p14:dur="2000" advTm="86656"/>
    </mc:Choice>
    <mc:Fallback>
      <p:transition spd="slow" advTm="8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81200" y="0"/>
            <a:ext cx="5171203" cy="6858000"/>
          </a:xfrm>
          <a:prstGeom prst="rect">
            <a:avLst/>
          </a:prstGeom>
        </p:spPr>
      </p:pic>
      <p:pic>
        <p:nvPicPr>
          <p:cNvPr id="3" name="Audio 2">
            <a:hlinkClick r:id="" action="ppaction://media"/>
            <a:extLst>
              <a:ext uri="{FF2B5EF4-FFF2-40B4-BE49-F238E27FC236}">
                <a16:creationId xmlns:a16="http://schemas.microsoft.com/office/drawing/2014/main" id="{19DF452C-B626-B04E-9D71-C2F83D7EC8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80425431"/>
      </p:ext>
    </p:extLst>
  </p:cSld>
  <p:clrMapOvr>
    <a:masterClrMapping/>
  </p:clrMapOvr>
  <mc:AlternateContent xmlns:mc="http://schemas.openxmlformats.org/markup-compatibility/2006">
    <mc:Choice xmlns:p14="http://schemas.microsoft.com/office/powerpoint/2010/main" Requires="p14">
      <p:transition spd="slow" p14:dur="2000" advTm="14543"/>
    </mc:Choice>
    <mc:Fallback>
      <p:transition spd="slow" advTm="1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03300" y="1574800"/>
            <a:ext cx="7137400" cy="3708400"/>
          </a:xfrm>
          <a:prstGeom prst="rect">
            <a:avLst/>
          </a:prstGeom>
        </p:spPr>
      </p:pic>
      <p:pic>
        <p:nvPicPr>
          <p:cNvPr id="3" name="Audio 2">
            <a:hlinkClick r:id="" action="ppaction://media"/>
            <a:extLst>
              <a:ext uri="{FF2B5EF4-FFF2-40B4-BE49-F238E27FC236}">
                <a16:creationId xmlns:a16="http://schemas.microsoft.com/office/drawing/2014/main" id="{EEEB8D51-B708-D94D-9D5C-AAFE753759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19732237"/>
      </p:ext>
    </p:extLst>
  </p:cSld>
  <p:clrMapOvr>
    <a:masterClrMapping/>
  </p:clrMapOvr>
  <mc:AlternateContent xmlns:mc="http://schemas.openxmlformats.org/markup-compatibility/2006">
    <mc:Choice xmlns:p14="http://schemas.microsoft.com/office/powerpoint/2010/main" Requires="p14">
      <p:transition spd="slow" p14:dur="2000" advTm="23435"/>
    </mc:Choice>
    <mc:Fallback>
      <p:transition spd="slow" advTm="2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47700" y="495300"/>
            <a:ext cx="7835900" cy="5867400"/>
          </a:xfrm>
          <a:prstGeom prst="rect">
            <a:avLst/>
          </a:prstGeom>
        </p:spPr>
      </p:pic>
      <p:pic>
        <p:nvPicPr>
          <p:cNvPr id="3" name="Audio 2">
            <a:hlinkClick r:id="" action="ppaction://media"/>
            <a:extLst>
              <a:ext uri="{FF2B5EF4-FFF2-40B4-BE49-F238E27FC236}">
                <a16:creationId xmlns:a16="http://schemas.microsoft.com/office/drawing/2014/main" id="{E2587444-59A3-F54D-AAC7-884EABDBB0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03976295"/>
      </p:ext>
    </p:extLst>
  </p:cSld>
  <p:clrMapOvr>
    <a:masterClrMapping/>
  </p:clrMapOvr>
  <mc:AlternateContent xmlns:mc="http://schemas.openxmlformats.org/markup-compatibility/2006">
    <mc:Choice xmlns:p14="http://schemas.microsoft.com/office/powerpoint/2010/main" Requires="p14">
      <p:transition spd="slow" p14:dur="2000" advTm="21867"/>
    </mc:Choice>
    <mc:Fallback>
      <p:transition spd="slow" advTm="2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028700"/>
            <a:ext cx="9144000" cy="4800600"/>
          </a:xfrm>
          <a:prstGeom prst="rect">
            <a:avLst/>
          </a:prstGeom>
        </p:spPr>
      </p:pic>
      <p:pic>
        <p:nvPicPr>
          <p:cNvPr id="2" name="Audio 1">
            <a:hlinkClick r:id="" action="ppaction://media"/>
            <a:extLst>
              <a:ext uri="{FF2B5EF4-FFF2-40B4-BE49-F238E27FC236}">
                <a16:creationId xmlns:a16="http://schemas.microsoft.com/office/drawing/2014/main" id="{A084EE0B-8DFB-AC4B-BD04-202C0993D6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66886127"/>
      </p:ext>
    </p:extLst>
  </p:cSld>
  <p:clrMapOvr>
    <a:masterClrMapping/>
  </p:clrMapOvr>
  <mc:AlternateContent xmlns:mc="http://schemas.openxmlformats.org/markup-compatibility/2006">
    <mc:Choice xmlns:p14="http://schemas.microsoft.com/office/powerpoint/2010/main" Requires="p14">
      <p:transition spd="slow" p14:dur="2000" advTm="21950"/>
    </mc:Choice>
    <mc:Fallback>
      <p:transition spd="slow" advTm="2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38300" y="1041400"/>
            <a:ext cx="5867400" cy="4762500"/>
          </a:xfrm>
          <a:prstGeom prst="rect">
            <a:avLst/>
          </a:prstGeom>
        </p:spPr>
      </p:pic>
      <p:pic>
        <p:nvPicPr>
          <p:cNvPr id="3" name="Audio 2">
            <a:hlinkClick r:id="" action="ppaction://media"/>
            <a:extLst>
              <a:ext uri="{FF2B5EF4-FFF2-40B4-BE49-F238E27FC236}">
                <a16:creationId xmlns:a16="http://schemas.microsoft.com/office/drawing/2014/main" id="{674BD8FD-6E03-2943-9C16-BE61EDC791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15002003"/>
      </p:ext>
    </p:extLst>
  </p:cSld>
  <p:clrMapOvr>
    <a:masterClrMapping/>
  </p:clrMapOvr>
  <mc:AlternateContent xmlns:mc="http://schemas.openxmlformats.org/markup-compatibility/2006">
    <mc:Choice xmlns:p14="http://schemas.microsoft.com/office/powerpoint/2010/main" Requires="p14">
      <p:transition spd="slow" p14:dur="2000" advTm="137533"/>
    </mc:Choice>
    <mc:Fallback>
      <p:transition spd="slow" advTm="13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27" y="153077"/>
            <a:ext cx="6650182" cy="6675859"/>
          </a:xfrm>
          <a:prstGeom prst="rect">
            <a:avLst/>
          </a:prstGeom>
        </p:spPr>
      </p:pic>
      <p:pic>
        <p:nvPicPr>
          <p:cNvPr id="2" name="Audio 1">
            <a:hlinkClick r:id="" action="ppaction://media"/>
            <a:extLst>
              <a:ext uri="{FF2B5EF4-FFF2-40B4-BE49-F238E27FC236}">
                <a16:creationId xmlns:a16="http://schemas.microsoft.com/office/drawing/2014/main" id="{A96DE8AE-1C11-5A4C-8184-49C6E24C2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21407029"/>
      </p:ext>
    </p:extLst>
  </p:cSld>
  <p:clrMapOvr>
    <a:masterClrMapping/>
  </p:clrMapOvr>
  <mc:AlternateContent xmlns:mc="http://schemas.openxmlformats.org/markup-compatibility/2006">
    <mc:Choice xmlns:p14="http://schemas.microsoft.com/office/powerpoint/2010/main" Requires="p14">
      <p:transition spd="slow" p14:dur="2000" advTm="14248"/>
    </mc:Choice>
    <mc:Fallback>
      <p:transition spd="slow" advTm="1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II</a:t>
            </a:r>
          </a:p>
        </p:txBody>
      </p:sp>
      <p:sp>
        <p:nvSpPr>
          <p:cNvPr id="3" name="Content Placeholder 2"/>
          <p:cNvSpPr>
            <a:spLocks noGrp="1"/>
          </p:cNvSpPr>
          <p:nvPr>
            <p:ph idx="1"/>
          </p:nvPr>
        </p:nvSpPr>
        <p:spPr/>
        <p:txBody>
          <a:bodyPr/>
          <a:lstStyle/>
          <a:p>
            <a:r>
              <a:rPr lang="en-US" dirty="0"/>
              <a:t>Lessons of History:  Negotiations over Taiwan</a:t>
            </a:r>
          </a:p>
          <a:p>
            <a:r>
              <a:rPr lang="en-US" dirty="0"/>
              <a:t>Congress</a:t>
            </a:r>
          </a:p>
          <a:p>
            <a:r>
              <a:rPr lang="en-US" dirty="0"/>
              <a:t>Executive</a:t>
            </a:r>
          </a:p>
          <a:p>
            <a:r>
              <a:rPr lang="en-US" dirty="0"/>
              <a:t>Ideology</a:t>
            </a:r>
          </a:p>
        </p:txBody>
      </p:sp>
      <p:pic>
        <p:nvPicPr>
          <p:cNvPr id="4" name="Audio 3">
            <a:hlinkClick r:id="" action="ppaction://media"/>
            <a:extLst>
              <a:ext uri="{FF2B5EF4-FFF2-40B4-BE49-F238E27FC236}">
                <a16:creationId xmlns:a16="http://schemas.microsoft.com/office/drawing/2014/main" id="{E7FB9B9A-386A-E34F-9211-DD1B451D35C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4656686"/>
      </p:ext>
    </p:extLst>
  </p:cSld>
  <p:clrMapOvr>
    <a:masterClrMapping/>
  </p:clrMapOvr>
  <mc:AlternateContent xmlns:mc="http://schemas.openxmlformats.org/markup-compatibility/2006">
    <mc:Choice xmlns:p14="http://schemas.microsoft.com/office/powerpoint/2010/main" Requires="p14">
      <p:transition spd="slow" p14:dur="2000" advTm="12528"/>
    </mc:Choice>
    <mc:Fallback>
      <p:transition spd="slow" advTm="1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47700"/>
            <a:ext cx="9144000" cy="5560062"/>
          </a:xfrm>
          <a:prstGeom prst="rect">
            <a:avLst/>
          </a:prstGeom>
        </p:spPr>
      </p:pic>
      <p:pic>
        <p:nvPicPr>
          <p:cNvPr id="2" name="Audio 1">
            <a:hlinkClick r:id="" action="ppaction://media"/>
            <a:extLst>
              <a:ext uri="{FF2B5EF4-FFF2-40B4-BE49-F238E27FC236}">
                <a16:creationId xmlns:a16="http://schemas.microsoft.com/office/drawing/2014/main" id="{F92067A8-3EB1-E643-920D-2D64DD778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86444186"/>
      </p:ext>
    </p:extLst>
  </p:cSld>
  <p:clrMapOvr>
    <a:masterClrMapping/>
  </p:clrMapOvr>
  <mc:AlternateContent xmlns:mc="http://schemas.openxmlformats.org/markup-compatibility/2006">
    <mc:Choice xmlns:p14="http://schemas.microsoft.com/office/powerpoint/2010/main" Requires="p14">
      <p:transition spd="slow" p14:dur="2000" advTm="93976"/>
    </mc:Choice>
    <mc:Fallback>
      <p:transition spd="slow" advTm="9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6000" y="1358900"/>
            <a:ext cx="4572000" cy="4140200"/>
          </a:xfrm>
          <a:prstGeom prst="rect">
            <a:avLst/>
          </a:prstGeom>
        </p:spPr>
      </p:pic>
      <p:pic>
        <p:nvPicPr>
          <p:cNvPr id="3" name="Audio 2">
            <a:hlinkClick r:id="" action="ppaction://media"/>
            <a:extLst>
              <a:ext uri="{FF2B5EF4-FFF2-40B4-BE49-F238E27FC236}">
                <a16:creationId xmlns:a16="http://schemas.microsoft.com/office/drawing/2014/main" id="{525D580B-72B0-D647-A64C-527709DD3F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909391"/>
      </p:ext>
    </p:extLst>
  </p:cSld>
  <p:clrMapOvr>
    <a:masterClrMapping/>
  </p:clrMapOvr>
  <mc:AlternateContent xmlns:mc="http://schemas.openxmlformats.org/markup-compatibility/2006">
    <mc:Choice xmlns:p14="http://schemas.microsoft.com/office/powerpoint/2010/main" Requires="p14">
      <p:transition spd="slow" p14:dur="2000" advTm="20507"/>
    </mc:Choice>
    <mc:Fallback>
      <p:transition spd="slow" advTm="2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57246" y="865891"/>
            <a:ext cx="7953991" cy="4731253"/>
          </a:xfrm>
          <a:prstGeom prst="rect">
            <a:avLst/>
          </a:prstGeom>
        </p:spPr>
      </p:pic>
      <p:pic>
        <p:nvPicPr>
          <p:cNvPr id="3" name="Audio 2">
            <a:hlinkClick r:id="" action="ppaction://media"/>
            <a:extLst>
              <a:ext uri="{FF2B5EF4-FFF2-40B4-BE49-F238E27FC236}">
                <a16:creationId xmlns:a16="http://schemas.microsoft.com/office/drawing/2014/main" id="{F7E8AD30-2785-B441-9876-CBFBA44346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2105895"/>
      </p:ext>
    </p:extLst>
  </p:cSld>
  <p:clrMapOvr>
    <a:masterClrMapping/>
  </p:clrMapOvr>
  <mc:AlternateContent xmlns:mc="http://schemas.openxmlformats.org/markup-compatibility/2006">
    <mc:Choice xmlns:p14="http://schemas.microsoft.com/office/powerpoint/2010/main" Requires="p14">
      <p:transition spd="slow" p14:dur="2000" advTm="29526"/>
    </mc:Choice>
    <mc:Fallback>
      <p:transition spd="slow" advTm="29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85900" y="495300"/>
            <a:ext cx="6172200" cy="5867400"/>
          </a:xfrm>
          <a:prstGeom prst="rect">
            <a:avLst/>
          </a:prstGeom>
        </p:spPr>
      </p:pic>
      <p:pic>
        <p:nvPicPr>
          <p:cNvPr id="3" name="Audio 2">
            <a:hlinkClick r:id="" action="ppaction://media"/>
            <a:extLst>
              <a:ext uri="{FF2B5EF4-FFF2-40B4-BE49-F238E27FC236}">
                <a16:creationId xmlns:a16="http://schemas.microsoft.com/office/drawing/2014/main" id="{9C4B0F96-5E49-C046-8311-9B97FEE162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48346587"/>
      </p:ext>
    </p:extLst>
  </p:cSld>
  <p:clrMapOvr>
    <a:masterClrMapping/>
  </p:clrMapOvr>
  <mc:AlternateContent xmlns:mc="http://schemas.openxmlformats.org/markup-compatibility/2006">
    <mc:Choice xmlns:p14="http://schemas.microsoft.com/office/powerpoint/2010/main" Requires="p14">
      <p:transition spd="slow" p14:dur="2000" advTm="49862"/>
    </mc:Choice>
    <mc:Fallback>
      <p:transition spd="slow" advTm="4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06400"/>
            <a:ext cx="9144000" cy="6044040"/>
          </a:xfrm>
          <a:prstGeom prst="rect">
            <a:avLst/>
          </a:prstGeom>
        </p:spPr>
      </p:pic>
      <p:pic>
        <p:nvPicPr>
          <p:cNvPr id="3" name="Audio 2">
            <a:hlinkClick r:id="" action="ppaction://media"/>
            <a:extLst>
              <a:ext uri="{FF2B5EF4-FFF2-40B4-BE49-F238E27FC236}">
                <a16:creationId xmlns:a16="http://schemas.microsoft.com/office/drawing/2014/main" id="{D2DE0EB4-B4DD-1545-86B1-C4B4109ADC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7343074"/>
      </p:ext>
    </p:extLst>
  </p:cSld>
  <p:clrMapOvr>
    <a:masterClrMapping/>
  </p:clrMapOvr>
  <mc:AlternateContent xmlns:mc="http://schemas.openxmlformats.org/markup-compatibility/2006">
    <mc:Choice xmlns:p14="http://schemas.microsoft.com/office/powerpoint/2010/main" Requires="p14">
      <p:transition spd="slow" p14:dur="2000" advTm="18187"/>
    </mc:Choice>
    <mc:Fallback>
      <p:transition spd="slow" advTm="1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1972 Shanghai </a:t>
            </a:r>
            <a:r>
              <a:rPr lang="en-US" dirty="0" err="1"/>
              <a:t>Communique</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United States </a:t>
            </a:r>
            <a:r>
              <a:rPr lang="en-US" u="sng" dirty="0"/>
              <a:t>acknowledges</a:t>
            </a:r>
            <a:r>
              <a:rPr lang="en-US" dirty="0"/>
              <a:t> that all Chinese on either side of the Taiwan Strait maintain there is but one China and that Taiwan is a part of China. The United States Government does not challenge that position. It reaffirms its interest in a peaceful settlement of the Taiwan question by the Chinese themselves. With this prospect in mind, it affirms the ultimate objective of the withdrawal of all U.S. forces and military installations from Taiwan. In the meantime, it will progressively reduce its forces and military installations on Taiwan as the tension in the area diminishes. </a:t>
            </a:r>
          </a:p>
        </p:txBody>
      </p:sp>
      <p:pic>
        <p:nvPicPr>
          <p:cNvPr id="4" name="Audio 3">
            <a:hlinkClick r:id="" action="ppaction://media"/>
            <a:extLst>
              <a:ext uri="{FF2B5EF4-FFF2-40B4-BE49-F238E27FC236}">
                <a16:creationId xmlns:a16="http://schemas.microsoft.com/office/drawing/2014/main" id="{2404ADBA-A92B-F54F-AA9B-BE62936007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06461890"/>
      </p:ext>
    </p:extLst>
  </p:cSld>
  <p:clrMapOvr>
    <a:masterClrMapping/>
  </p:clrMapOvr>
  <mc:AlternateContent xmlns:mc="http://schemas.openxmlformats.org/markup-compatibility/2006">
    <mc:Choice xmlns:p14="http://schemas.microsoft.com/office/powerpoint/2010/main" Requires="p14">
      <p:transition spd="slow" p14:dur="2000" advTm="306886"/>
    </mc:Choice>
    <mc:Fallback>
      <p:transition spd="slow" advTm="30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97000" y="825500"/>
            <a:ext cx="6350000" cy="5207000"/>
          </a:xfrm>
          <a:prstGeom prst="rect">
            <a:avLst/>
          </a:prstGeom>
        </p:spPr>
      </p:pic>
      <p:pic>
        <p:nvPicPr>
          <p:cNvPr id="3" name="Audio 2">
            <a:hlinkClick r:id="" action="ppaction://media"/>
            <a:extLst>
              <a:ext uri="{FF2B5EF4-FFF2-40B4-BE49-F238E27FC236}">
                <a16:creationId xmlns:a16="http://schemas.microsoft.com/office/drawing/2014/main" id="{36008AA9-D31A-414A-9F00-D4ABAB2FB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94025758"/>
      </p:ext>
    </p:extLst>
  </p:cSld>
  <p:clrMapOvr>
    <a:masterClrMapping/>
  </p:clrMapOvr>
  <mc:AlternateContent xmlns:mc="http://schemas.openxmlformats.org/markup-compatibility/2006">
    <mc:Choice xmlns:p14="http://schemas.microsoft.com/office/powerpoint/2010/main" Requires="p14">
      <p:transition spd="slow" p14:dur="2000" advTm="23658"/>
    </mc:Choice>
    <mc:Fallback>
      <p:transition spd="slow" advTm="2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90700" y="0"/>
            <a:ext cx="5538089" cy="6858000"/>
          </a:xfrm>
          <a:prstGeom prst="rect">
            <a:avLst/>
          </a:prstGeom>
        </p:spPr>
      </p:pic>
      <p:pic>
        <p:nvPicPr>
          <p:cNvPr id="3" name="Audio 2">
            <a:hlinkClick r:id="" action="ppaction://media"/>
            <a:extLst>
              <a:ext uri="{FF2B5EF4-FFF2-40B4-BE49-F238E27FC236}">
                <a16:creationId xmlns:a16="http://schemas.microsoft.com/office/drawing/2014/main" id="{1D1918F6-5B12-A643-8FFD-98EE43985F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01606971"/>
      </p:ext>
    </p:extLst>
  </p:cSld>
  <p:clrMapOvr>
    <a:masterClrMapping/>
  </p:clrMapOvr>
  <mc:AlternateContent xmlns:mc="http://schemas.openxmlformats.org/markup-compatibility/2006">
    <mc:Choice xmlns:p14="http://schemas.microsoft.com/office/powerpoint/2010/main" Requires="p14">
      <p:transition spd="slow" p14:dur="2000" advTm="43973"/>
    </mc:Choice>
    <mc:Fallback>
      <p:transition spd="slow" advTm="4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1979 Taiwan Relations Act</a:t>
            </a:r>
          </a:p>
        </p:txBody>
      </p:sp>
      <p:sp>
        <p:nvSpPr>
          <p:cNvPr id="3" name="Content Placeholder 2"/>
          <p:cNvSpPr>
            <a:spLocks noGrp="1"/>
          </p:cNvSpPr>
          <p:nvPr>
            <p:ph idx="1"/>
          </p:nvPr>
        </p:nvSpPr>
        <p:spPr>
          <a:xfrm>
            <a:off x="457200" y="1600200"/>
            <a:ext cx="8229600" cy="4970229"/>
          </a:xfrm>
        </p:spPr>
        <p:txBody>
          <a:bodyPr>
            <a:normAutofit fontScale="77500" lnSpcReduction="20000"/>
          </a:bodyPr>
          <a:lstStyle/>
          <a:p>
            <a:pPr marL="0" indent="0">
              <a:buNone/>
            </a:pPr>
            <a:r>
              <a:rPr lang="en-US" dirty="0"/>
              <a:t>It is the policy of the United States—</a:t>
            </a:r>
          </a:p>
          <a:p>
            <a:r>
              <a:rPr lang="en-US" dirty="0"/>
              <a:t>To make clear that the United States decision to establish diplomatic relations with the People's Republic of China rests upon the expectation that </a:t>
            </a:r>
            <a:r>
              <a:rPr lang="en-US" u="sng" dirty="0"/>
              <a:t>the future of Taiwan will be determined by peaceful means</a:t>
            </a:r>
            <a:r>
              <a:rPr lang="en-US" dirty="0"/>
              <a:t>;</a:t>
            </a:r>
          </a:p>
          <a:p>
            <a:r>
              <a:rPr lang="en-US" dirty="0"/>
              <a:t>To consider any effort to determine the future of Taiwan by other than peaceful means, including by boycotts or embargoes, a threat to the peace and security of the Western Pacific area and of </a:t>
            </a:r>
            <a:r>
              <a:rPr lang="en-US" u="sng" dirty="0"/>
              <a:t>grave concern to the United States</a:t>
            </a:r>
            <a:r>
              <a:rPr lang="en-US" dirty="0"/>
              <a:t>;</a:t>
            </a:r>
          </a:p>
          <a:p>
            <a:r>
              <a:rPr lang="en-US" dirty="0"/>
              <a:t>To </a:t>
            </a:r>
            <a:r>
              <a:rPr lang="en-US" u="sng" dirty="0"/>
              <a:t>provide Taiwan with arms </a:t>
            </a:r>
            <a:r>
              <a:rPr lang="en-US" dirty="0"/>
              <a:t>of a defensive character; and</a:t>
            </a:r>
          </a:p>
          <a:p>
            <a:r>
              <a:rPr lang="en-US" dirty="0"/>
              <a:t>To </a:t>
            </a:r>
            <a:r>
              <a:rPr lang="en-US" u="sng" dirty="0"/>
              <a:t>maintain the capacity of the United States to resist any resort to force </a:t>
            </a:r>
            <a:r>
              <a:rPr lang="en-US" dirty="0"/>
              <a:t>or other forms of coercion that would jeopardize the security, or the social or economic system, of the people on Taiwan.</a:t>
            </a:r>
          </a:p>
        </p:txBody>
      </p:sp>
      <p:pic>
        <p:nvPicPr>
          <p:cNvPr id="4" name="Audio 3">
            <a:hlinkClick r:id="" action="ppaction://media"/>
            <a:extLst>
              <a:ext uri="{FF2B5EF4-FFF2-40B4-BE49-F238E27FC236}">
                <a16:creationId xmlns:a16="http://schemas.microsoft.com/office/drawing/2014/main" id="{71D7CDF0-110D-1F4A-BDDD-86A73927D8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86289713"/>
      </p:ext>
    </p:extLst>
  </p:cSld>
  <p:clrMapOvr>
    <a:masterClrMapping/>
  </p:clrMapOvr>
  <mc:AlternateContent xmlns:mc="http://schemas.openxmlformats.org/markup-compatibility/2006">
    <mc:Choice xmlns:p14="http://schemas.microsoft.com/office/powerpoint/2010/main" Requires="p14">
      <p:transition spd="slow" p14:dur="2000" advTm="233141"/>
    </mc:Choice>
    <mc:Fallback>
      <p:transition spd="slow" advTm="23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97000" y="1308100"/>
            <a:ext cx="6350000" cy="4241800"/>
          </a:xfrm>
          <a:prstGeom prst="rect">
            <a:avLst/>
          </a:prstGeom>
        </p:spPr>
      </p:pic>
      <p:pic>
        <p:nvPicPr>
          <p:cNvPr id="3" name="Audio 2">
            <a:hlinkClick r:id="" action="ppaction://media"/>
            <a:extLst>
              <a:ext uri="{FF2B5EF4-FFF2-40B4-BE49-F238E27FC236}">
                <a16:creationId xmlns:a16="http://schemas.microsoft.com/office/drawing/2014/main" id="{C3525916-13C0-A04C-A64F-76BA118A5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93426260"/>
      </p:ext>
    </p:extLst>
  </p:cSld>
  <p:clrMapOvr>
    <a:masterClrMapping/>
  </p:clrMapOvr>
  <mc:AlternateContent xmlns:mc="http://schemas.openxmlformats.org/markup-compatibility/2006">
    <mc:Choice xmlns:p14="http://schemas.microsoft.com/office/powerpoint/2010/main" Requires="p14">
      <p:transition spd="slow" p14:dur="2000" advTm="38089"/>
    </mc:Choice>
    <mc:Fallback>
      <p:transition spd="slow" advTm="3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1982 Shanghai </a:t>
            </a:r>
            <a:r>
              <a:rPr lang="en-US" dirty="0" err="1"/>
              <a:t>Communique</a:t>
            </a:r>
            <a:endParaRPr lang="en-US" dirty="0"/>
          </a:p>
        </p:txBody>
      </p:sp>
      <p:sp>
        <p:nvSpPr>
          <p:cNvPr id="3" name="Content Placeholder 2"/>
          <p:cNvSpPr>
            <a:spLocks noGrp="1"/>
          </p:cNvSpPr>
          <p:nvPr>
            <p:ph idx="1"/>
          </p:nvPr>
        </p:nvSpPr>
        <p:spPr>
          <a:xfrm>
            <a:off x="457200" y="1600200"/>
            <a:ext cx="8229600" cy="4951824"/>
          </a:xfrm>
        </p:spPr>
        <p:txBody>
          <a:bodyPr>
            <a:normAutofit fontScale="85000" lnSpcReduction="10000"/>
          </a:bodyPr>
          <a:lstStyle/>
          <a:p>
            <a:pPr marL="0" indent="0">
              <a:buNone/>
            </a:pPr>
            <a:r>
              <a:rPr lang="en-US" dirty="0"/>
              <a:t>Having in mind the foregoing statements of both sides [that is, that China is seeking peaceful resolution of the Taiwan issue while the US has no intention of infringing Chinese sovereignty], the U.S. Government states that it does not seek to carry out a long-term policy of arms sales to Taiwan, that </a:t>
            </a:r>
            <a:r>
              <a:rPr lang="en-US" u="sng" dirty="0"/>
              <a:t>its arms sales to Taiwan will not exceed, either in qualitative or in quantitative terms, the level of those supplied in recent years </a:t>
            </a:r>
            <a:r>
              <a:rPr lang="en-US" dirty="0"/>
              <a:t>since the establishment of diplomatic relations between the United States and China, and that it </a:t>
            </a:r>
            <a:r>
              <a:rPr lang="en-US" u="sng" dirty="0"/>
              <a:t>intends to reduce gradually its sales of arms to Taiwan</a:t>
            </a:r>
            <a:r>
              <a:rPr lang="en-US" dirty="0"/>
              <a:t>, leading over a period of time to a final resolution.</a:t>
            </a:r>
          </a:p>
          <a:p>
            <a:endParaRPr lang="en-US" dirty="0"/>
          </a:p>
        </p:txBody>
      </p:sp>
      <p:pic>
        <p:nvPicPr>
          <p:cNvPr id="4" name="Audio 3">
            <a:hlinkClick r:id="" action="ppaction://media"/>
            <a:extLst>
              <a:ext uri="{FF2B5EF4-FFF2-40B4-BE49-F238E27FC236}">
                <a16:creationId xmlns:a16="http://schemas.microsoft.com/office/drawing/2014/main" id="{7688B943-7CBC-294C-B8AE-87632E1DB9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92989775"/>
      </p:ext>
    </p:extLst>
  </p:cSld>
  <p:clrMapOvr>
    <a:masterClrMapping/>
  </p:clrMapOvr>
  <mc:AlternateContent xmlns:mc="http://schemas.openxmlformats.org/markup-compatibility/2006">
    <mc:Choice xmlns:p14="http://schemas.microsoft.com/office/powerpoint/2010/main" Requires="p14">
      <p:transition spd="slow" p14:dur="2000" advTm="135203"/>
    </mc:Choice>
    <mc:Fallback>
      <p:transition spd="slow" advTm="13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1"/>
</p:tagLst>
</file>

<file path=ppt/tags/tag2.xml><?xml version="1.0" encoding="utf-8"?>
<p:tagLst xmlns:a="http://schemas.openxmlformats.org/drawingml/2006/main" xmlns:r="http://schemas.openxmlformats.org/officeDocument/2006/relationships" xmlns:p="http://schemas.openxmlformats.org/presentationml/2006/main">
  <p:tag name="TIMING" val="|9"/>
</p:tagLst>
</file>

<file path=ppt/tags/tag3.xml><?xml version="1.0" encoding="utf-8"?>
<p:tagLst xmlns:a="http://schemas.openxmlformats.org/drawingml/2006/main" xmlns:r="http://schemas.openxmlformats.org/officeDocument/2006/relationships" xmlns:p="http://schemas.openxmlformats.org/presentationml/2006/main">
  <p:tag name="TIMING" val="|12.4"/>
</p:tagLst>
</file>

<file path=ppt/tags/tag4.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93</TotalTime>
  <Words>433</Words>
  <Application>Microsoft Macintosh PowerPoint</Application>
  <PresentationFormat>On-screen Show (4:3)</PresentationFormat>
  <Paragraphs>30</Paragraphs>
  <Slides>25</Slides>
  <Notes>0</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 Black </vt:lpstr>
      <vt:lpstr>U.S. II</vt:lpstr>
      <vt:lpstr>PowerPoint Presentation</vt:lpstr>
      <vt:lpstr>PowerPoint Presentation</vt:lpstr>
      <vt:lpstr>1972 Shanghai Communique</vt:lpstr>
      <vt:lpstr>PowerPoint Presentation</vt:lpstr>
      <vt:lpstr>PowerPoint Presentation</vt:lpstr>
      <vt:lpstr>1979 Taiwan Relations Act</vt:lpstr>
      <vt:lpstr>PowerPoint Presentation</vt:lpstr>
      <vt:lpstr>1982 Shanghai Communique</vt:lpstr>
      <vt:lpstr>PowerPoint Presentation</vt:lpstr>
      <vt:lpstr>U.S. II</vt:lpstr>
      <vt:lpstr>PowerPoint Presentation</vt:lpstr>
      <vt:lpstr>PowerPoint Presentation</vt:lpstr>
      <vt:lpstr>U.S. II</vt:lpstr>
      <vt:lpstr>PowerPoint Presentation</vt:lpstr>
      <vt:lpstr>PowerPoint Presentation</vt:lpstr>
      <vt:lpstr>PowerPoint Presentation</vt:lpstr>
      <vt:lpstr>PowerPoint Presentation</vt:lpstr>
      <vt:lpstr>PowerPoint Presentation</vt:lpstr>
      <vt:lpstr>PowerPoint Presentation</vt:lpstr>
      <vt:lpstr>U.S. II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II</dc:title>
  <dc:creator>Michael Beckley</dc:creator>
  <cp:lastModifiedBy>Beckley, Michael Charles</cp:lastModifiedBy>
  <cp:revision>8</cp:revision>
  <dcterms:created xsi:type="dcterms:W3CDTF">2015-02-24T01:29:27Z</dcterms:created>
  <dcterms:modified xsi:type="dcterms:W3CDTF">2020-07-26T14:08:40Z</dcterms:modified>
</cp:coreProperties>
</file>