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6858000" cx="12192000"/>
  <p:notesSz cx="6858000" cy="9144000"/>
  <p:embeddedFontLst>
    <p:embeddedFont>
      <p:font typeface="Rammetto One"/>
      <p:regular r:id="rId18"/>
    </p:embeddedFont>
    <p:embeddedFont>
      <p:font typeface="Playfair Display"/>
      <p:regular r:id="rId19"/>
      <p:bold r:id="rId20"/>
      <p:italic r:id="rId21"/>
      <p:boldItalic r:id="rId22"/>
    </p:embeddedFont>
    <p:embeddedFont>
      <p:font typeface="Poppins"/>
      <p:regular r:id="rId23"/>
      <p:bold r:id="rId24"/>
      <p:italic r:id="rId25"/>
      <p:boldItalic r:id="rId26"/>
    </p:embeddedFont>
    <p:embeddedFont>
      <p:font typeface="Barlow Condensed"/>
      <p:regular r:id="rId27"/>
      <p:bold r:id="rId28"/>
      <p:italic r:id="rId29"/>
      <p:boldItalic r:id="rId30"/>
    </p:embeddedFont>
    <p:embeddedFont>
      <p:font typeface="Bai Jamjuree"/>
      <p:regular r:id="rId31"/>
      <p:bold r:id="rId32"/>
      <p:italic r:id="rId33"/>
      <p:boldItalic r:id="rId34"/>
    </p:embeddedFont>
    <p:embeddedFont>
      <p:font typeface="Homemade Apple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9C881ED-81DA-49DC-9BFA-050B34D9881A}">
  <a:tblStyle styleId="{29C881ED-81DA-49DC-9BFA-050B34D988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bold.fntdata"/><Relationship Id="rId22" Type="http://schemas.openxmlformats.org/officeDocument/2006/relationships/font" Target="fonts/PlayfairDisplay-boldItalic.fntdata"/><Relationship Id="rId21" Type="http://schemas.openxmlformats.org/officeDocument/2006/relationships/font" Target="fonts/PlayfairDisplay-italic.fntdata"/><Relationship Id="rId24" Type="http://schemas.openxmlformats.org/officeDocument/2006/relationships/font" Target="fonts/Poppins-bold.fntdata"/><Relationship Id="rId23" Type="http://schemas.openxmlformats.org/officeDocument/2006/relationships/font" Target="fonts/Poppi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-boldItalic.fntdata"/><Relationship Id="rId25" Type="http://schemas.openxmlformats.org/officeDocument/2006/relationships/font" Target="fonts/Poppins-italic.fntdata"/><Relationship Id="rId28" Type="http://schemas.openxmlformats.org/officeDocument/2006/relationships/font" Target="fonts/BarlowCondensed-bold.fntdata"/><Relationship Id="rId27" Type="http://schemas.openxmlformats.org/officeDocument/2006/relationships/font" Target="fonts/BarlowCondensed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BarlowCondensed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BaiJamjuree-regular.fntdata"/><Relationship Id="rId30" Type="http://schemas.openxmlformats.org/officeDocument/2006/relationships/font" Target="fonts/BarlowCondensed-boldItalic.fntdata"/><Relationship Id="rId11" Type="http://schemas.openxmlformats.org/officeDocument/2006/relationships/slide" Target="slides/slide5.xml"/><Relationship Id="rId33" Type="http://schemas.openxmlformats.org/officeDocument/2006/relationships/font" Target="fonts/BaiJamjuree-italic.fntdata"/><Relationship Id="rId10" Type="http://schemas.openxmlformats.org/officeDocument/2006/relationships/slide" Target="slides/slide4.xml"/><Relationship Id="rId32" Type="http://schemas.openxmlformats.org/officeDocument/2006/relationships/font" Target="fonts/BaiJamjuree-bold.fntdata"/><Relationship Id="rId13" Type="http://schemas.openxmlformats.org/officeDocument/2006/relationships/slide" Target="slides/slide7.xml"/><Relationship Id="rId35" Type="http://schemas.openxmlformats.org/officeDocument/2006/relationships/font" Target="fonts/HomemadeApple-regular.fntdata"/><Relationship Id="rId12" Type="http://schemas.openxmlformats.org/officeDocument/2006/relationships/slide" Target="slides/slide6.xml"/><Relationship Id="rId34" Type="http://schemas.openxmlformats.org/officeDocument/2006/relationships/font" Target="fonts/BaiJamjuree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PlayfairDisplay-regular.fntdata"/><Relationship Id="rId18" Type="http://schemas.openxmlformats.org/officeDocument/2006/relationships/font" Target="fonts/RammettoOn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33e55cd3e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33e55cd3e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33e55cd3e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733e55cd3e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a83f1264b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a83f1264b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a812b5854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a812b5854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59ca2b0c5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59ca2b0c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33e55cd3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33e55cd3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33e55cd3e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733e55cd3e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33e55cd3e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733e55cd3e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733e55cd3e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733e55cd3e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733e55cd3e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733e55cd3e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733e55cd3e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733e55cd3e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6.png"/><Relationship Id="rId12" Type="http://schemas.openxmlformats.org/officeDocument/2006/relationships/image" Target="../media/image5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 rot="10800000">
            <a:off x="218575" y="154300"/>
            <a:ext cx="11859600" cy="47676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46650" y="4617100"/>
            <a:ext cx="12238500" cy="2345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2550" y="4769500"/>
            <a:ext cx="11946000" cy="20079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5579885">
            <a:off x="5263193" y="-1831610"/>
            <a:ext cx="1720755" cy="12340315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 rot="5579905">
            <a:off x="4845111" y="-1119427"/>
            <a:ext cx="1445279" cy="10909748"/>
          </a:xfrm>
          <a:prstGeom prst="triangle">
            <a:avLst>
              <a:gd fmla="val 50000" name="adj"/>
            </a:avLst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 rot="-10318369">
            <a:off x="2105917" y="873566"/>
            <a:ext cx="7486958" cy="4994717"/>
          </a:xfrm>
          <a:prstGeom prst="trapezoid">
            <a:avLst>
              <a:gd fmla="val 25000" name="adj"/>
            </a:avLst>
          </a:prstGeom>
          <a:solidFill>
            <a:srgbClr val="12B8B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 rot="-10318274">
            <a:off x="2280910" y="1009905"/>
            <a:ext cx="7124635" cy="4707338"/>
          </a:xfrm>
          <a:prstGeom prst="trapezoid">
            <a:avLst>
              <a:gd fmla="val 25000" name="adj"/>
            </a:avLst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udents slide">
  <p:cSld name="CUSTOM_16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1"/>
          <p:cNvSpPr/>
          <p:nvPr/>
        </p:nvSpPr>
        <p:spPr>
          <a:xfrm rot="-10764559">
            <a:off x="388269" y="430400"/>
            <a:ext cx="11494511" cy="5966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1"/>
          <p:cNvSpPr txBox="1"/>
          <p:nvPr/>
        </p:nvSpPr>
        <p:spPr>
          <a:xfrm>
            <a:off x="579025" y="515125"/>
            <a:ext cx="76797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Rammetto One"/>
                <a:ea typeface="Rammetto One"/>
                <a:cs typeface="Rammetto One"/>
                <a:sym typeface="Rammetto One"/>
              </a:rPr>
              <a:t>YOUR TITLE GOES HERE.</a:t>
            </a:r>
            <a:endParaRPr sz="32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68" name="Google Shape;68;p11"/>
          <p:cNvSpPr txBox="1"/>
          <p:nvPr/>
        </p:nvSpPr>
        <p:spPr>
          <a:xfrm>
            <a:off x="579025" y="1085300"/>
            <a:ext cx="10950300" cy="8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Bai Jamjuree"/>
                <a:ea typeface="Bai Jamjuree"/>
                <a:cs typeface="Bai Jamjuree"/>
                <a:sym typeface="Bai Jamjuree"/>
              </a:rPr>
              <a:t>The title and text on this slide are blocked in the master to prevent that students move them or delete them by mistake. To edit it, go to Slide &gt; Edit Master and add your instructions. I’m using the same layout for all students, any change on this layout will apply to all students.</a:t>
            </a:r>
            <a:endParaRPr sz="18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Bai Jamjuree"/>
              <a:ea typeface="Bai Jamjuree"/>
              <a:cs typeface="Bai Jamjuree"/>
              <a:sym typeface="Bai Jamjuree"/>
            </a:endParaRPr>
          </a:p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678725" y="2183450"/>
            <a:ext cx="10950300" cy="40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●"/>
              <a:defRPr>
                <a:latin typeface="Bai Jamjuree"/>
                <a:ea typeface="Bai Jamjuree"/>
                <a:cs typeface="Bai Jamjuree"/>
                <a:sym typeface="Bai Jamjuree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○"/>
              <a:defRPr>
                <a:latin typeface="Bai Jamjuree"/>
                <a:ea typeface="Bai Jamjuree"/>
                <a:cs typeface="Bai Jamjuree"/>
                <a:sym typeface="Bai Jamjuree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■"/>
              <a:defRPr>
                <a:latin typeface="Bai Jamjuree"/>
                <a:ea typeface="Bai Jamjuree"/>
                <a:cs typeface="Bai Jamjuree"/>
                <a:sym typeface="Bai Jamjuree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●"/>
              <a:defRPr>
                <a:latin typeface="Bai Jamjuree"/>
                <a:ea typeface="Bai Jamjuree"/>
                <a:cs typeface="Bai Jamjuree"/>
                <a:sym typeface="Bai Jamjuree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○"/>
              <a:defRPr>
                <a:latin typeface="Bai Jamjuree"/>
                <a:ea typeface="Bai Jamjuree"/>
                <a:cs typeface="Bai Jamjuree"/>
                <a:sym typeface="Bai Jamjuree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■"/>
              <a:defRPr>
                <a:latin typeface="Bai Jamjuree"/>
                <a:ea typeface="Bai Jamjuree"/>
                <a:cs typeface="Bai Jamjuree"/>
                <a:sym typeface="Bai Jamjuree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●"/>
              <a:defRPr>
                <a:latin typeface="Bai Jamjuree"/>
                <a:ea typeface="Bai Jamjuree"/>
                <a:cs typeface="Bai Jamjuree"/>
                <a:sym typeface="Bai Jamjuree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○"/>
              <a:defRPr>
                <a:latin typeface="Bai Jamjuree"/>
                <a:ea typeface="Bai Jamjuree"/>
                <a:cs typeface="Bai Jamjuree"/>
                <a:sym typeface="Bai Jamjuree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Bai Jamjuree"/>
              <a:buChar char="■"/>
              <a:defRPr>
                <a:latin typeface="Bai Jamjuree"/>
                <a:ea typeface="Bai Jamjuree"/>
                <a:cs typeface="Bai Jamjuree"/>
                <a:sym typeface="Bai Jamjure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Google Shape;72;p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3" name="Google Shape;73;p12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" name="Google Shape;74;p12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75" name="Google Shape;75;p12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76" name="Google Shape;76;p12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2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12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2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" name="Google Shape;80;p12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 of activities">
  <p:cSld name="CUSTOM_14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 rot="-10318480">
            <a:off x="673211" y="486997"/>
            <a:ext cx="3433829" cy="2290856"/>
          </a:xfrm>
          <a:prstGeom prst="trapezoid">
            <a:avLst>
              <a:gd fmla="val 25000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 rot="-10318398">
            <a:off x="753369" y="549596"/>
            <a:ext cx="3267814" cy="2158981"/>
          </a:xfrm>
          <a:prstGeom prst="trapezoid">
            <a:avLst>
              <a:gd fmla="val 25000" name="adj"/>
            </a:avLst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 rot="-10161626">
            <a:off x="4473319" y="510555"/>
            <a:ext cx="2811027" cy="2471439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 rot="-10161400">
            <a:off x="4539094" y="578275"/>
            <a:ext cx="2675225" cy="2328928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7894775" y="459575"/>
            <a:ext cx="3263100" cy="23457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8050425" y="611975"/>
            <a:ext cx="3003300" cy="20079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905275" y="3361375"/>
            <a:ext cx="3263100" cy="2345700"/>
          </a:xfrm>
          <a:prstGeom prst="trapezoid">
            <a:avLst>
              <a:gd fmla="val 25000" name="adj"/>
            </a:avLst>
          </a:prstGeom>
          <a:solidFill>
            <a:schemeClr val="accent6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1060925" y="3513775"/>
            <a:ext cx="2932500" cy="2007900"/>
          </a:xfrm>
          <a:prstGeom prst="trapezoid">
            <a:avLst>
              <a:gd fmla="val 25000" name="adj"/>
            </a:avLst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8197125" y="3096325"/>
            <a:ext cx="2856600" cy="2875800"/>
          </a:xfrm>
          <a:prstGeom prst="ellipse">
            <a:avLst/>
          </a:prstGeom>
          <a:solidFill>
            <a:srgbClr val="3D85C6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8310675" y="3250675"/>
            <a:ext cx="2629500" cy="25671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4746025" y="3361375"/>
            <a:ext cx="2856600" cy="2456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4882292" y="3520967"/>
            <a:ext cx="2562600" cy="2102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ity 1">
  <p:cSld name="CUSTOM_15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"/>
          <p:cNvSpPr/>
          <p:nvPr/>
        </p:nvSpPr>
        <p:spPr>
          <a:xfrm rot="-10764516">
            <a:off x="1332095" y="435197"/>
            <a:ext cx="10550662" cy="5966100"/>
          </a:xfrm>
          <a:prstGeom prst="trapezoid">
            <a:avLst>
              <a:gd fmla="val 11449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/>
          <p:nvPr/>
        </p:nvSpPr>
        <p:spPr>
          <a:xfrm rot="-10318480">
            <a:off x="131386" y="413147"/>
            <a:ext cx="3433829" cy="2290856"/>
          </a:xfrm>
          <a:prstGeom prst="trapezoid">
            <a:avLst>
              <a:gd fmla="val 25000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 rot="-10318398">
            <a:off x="211544" y="475746"/>
            <a:ext cx="3267814" cy="2158981"/>
          </a:xfrm>
          <a:prstGeom prst="trapezoid">
            <a:avLst>
              <a:gd fmla="val 25000" name="adj"/>
            </a:avLst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ity 4">
  <p:cSld name="CUSTOM_15_3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"/>
          <p:cNvSpPr/>
          <p:nvPr/>
        </p:nvSpPr>
        <p:spPr>
          <a:xfrm rot="35484">
            <a:off x="347645" y="574022"/>
            <a:ext cx="10550662" cy="5966100"/>
          </a:xfrm>
          <a:prstGeom prst="trapezoid">
            <a:avLst>
              <a:gd fmla="val 11449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8541050" y="272525"/>
            <a:ext cx="3263100" cy="2345700"/>
          </a:xfrm>
          <a:prstGeom prst="trapezoid">
            <a:avLst>
              <a:gd fmla="val 25000" name="adj"/>
            </a:avLst>
          </a:prstGeom>
          <a:solidFill>
            <a:schemeClr val="accent6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5"/>
          <p:cNvSpPr/>
          <p:nvPr/>
        </p:nvSpPr>
        <p:spPr>
          <a:xfrm>
            <a:off x="8696700" y="424925"/>
            <a:ext cx="2932500" cy="2007900"/>
          </a:xfrm>
          <a:prstGeom prst="trapezoid">
            <a:avLst>
              <a:gd fmla="val 25000" name="adj"/>
            </a:avLst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ity 3">
  <p:cSld name="CUSTOM_15_2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6"/>
          <p:cNvSpPr/>
          <p:nvPr/>
        </p:nvSpPr>
        <p:spPr>
          <a:xfrm rot="-10764516">
            <a:off x="1332095" y="435197"/>
            <a:ext cx="10550662" cy="5966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6"/>
          <p:cNvSpPr/>
          <p:nvPr/>
        </p:nvSpPr>
        <p:spPr>
          <a:xfrm>
            <a:off x="359475" y="52600"/>
            <a:ext cx="3032400" cy="23457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504117" y="205000"/>
            <a:ext cx="2790900" cy="20079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ity 5">
  <p:cSld name="CUSTOM_15_2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7"/>
          <p:cNvSpPr/>
          <p:nvPr/>
        </p:nvSpPr>
        <p:spPr>
          <a:xfrm rot="-10764516">
            <a:off x="1332095" y="435197"/>
            <a:ext cx="10550662" cy="5966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467475" y="380750"/>
            <a:ext cx="2856600" cy="2456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7"/>
          <p:cNvSpPr/>
          <p:nvPr/>
        </p:nvSpPr>
        <p:spPr>
          <a:xfrm>
            <a:off x="603742" y="540342"/>
            <a:ext cx="2562600" cy="2102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ity 2">
  <p:cSld name="CUSTOM_15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8"/>
          <p:cNvSpPr/>
          <p:nvPr/>
        </p:nvSpPr>
        <p:spPr>
          <a:xfrm rot="-10764544">
            <a:off x="451271" y="298700"/>
            <a:ext cx="11431508" cy="60981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8"/>
          <p:cNvSpPr/>
          <p:nvPr/>
        </p:nvSpPr>
        <p:spPr>
          <a:xfrm rot="-10161626">
            <a:off x="8975319" y="486730"/>
            <a:ext cx="2811027" cy="2471439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8"/>
          <p:cNvSpPr/>
          <p:nvPr/>
        </p:nvSpPr>
        <p:spPr>
          <a:xfrm rot="-10161400">
            <a:off x="9041094" y="554450"/>
            <a:ext cx="2675225" cy="2328928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ity 6">
  <p:cSld name="CUSTOM_15_1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9"/>
          <p:cNvSpPr/>
          <p:nvPr/>
        </p:nvSpPr>
        <p:spPr>
          <a:xfrm rot="-10764544">
            <a:off x="451271" y="298700"/>
            <a:ext cx="11431508" cy="60981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8954400" y="323000"/>
            <a:ext cx="2856600" cy="28758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9067950" y="477350"/>
            <a:ext cx="2629500" cy="2567100"/>
          </a:xfrm>
          <a:prstGeom prst="ellipse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nk">
  <p:cSld name="CUSTOM_16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 flipH="1" rot="10800000">
            <a:off x="218575" y="154400"/>
            <a:ext cx="11859600" cy="65277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0"/>
          <p:cNvSpPr/>
          <p:nvPr/>
        </p:nvSpPr>
        <p:spPr>
          <a:xfrm rot="-10764559">
            <a:off x="388269" y="430400"/>
            <a:ext cx="11494511" cy="5966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/>
        </p:nvSpPr>
        <p:spPr>
          <a:xfrm rot="5400000">
            <a:off x="-679350" y="60315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3" Type="http://schemas.openxmlformats.org/officeDocument/2006/relationships/image" Target="../media/image35.png"/><Relationship Id="rId1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4.xml"/><Relationship Id="rId4" Type="http://schemas.openxmlformats.org/officeDocument/2006/relationships/image" Target="../media/image39.png"/><Relationship Id="rId9" Type="http://schemas.openxmlformats.org/officeDocument/2006/relationships/image" Target="../media/image37.png"/><Relationship Id="rId14" Type="http://schemas.openxmlformats.org/officeDocument/2006/relationships/image" Target="../media/image33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Relationship Id="rId7" Type="http://schemas.openxmlformats.org/officeDocument/2006/relationships/image" Target="../media/image9.png"/><Relationship Id="rId8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3" Type="http://schemas.openxmlformats.org/officeDocument/2006/relationships/image" Target="../media/image35.png"/><Relationship Id="rId12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4.xml"/><Relationship Id="rId4" Type="http://schemas.openxmlformats.org/officeDocument/2006/relationships/image" Target="../media/image39.png"/><Relationship Id="rId9" Type="http://schemas.openxmlformats.org/officeDocument/2006/relationships/image" Target="../media/image37.png"/><Relationship Id="rId14" Type="http://schemas.openxmlformats.org/officeDocument/2006/relationships/image" Target="../media/image33.png"/><Relationship Id="rId5" Type="http://schemas.openxmlformats.org/officeDocument/2006/relationships/image" Target="../media/image23.png"/><Relationship Id="rId6" Type="http://schemas.openxmlformats.org/officeDocument/2006/relationships/image" Target="../media/image27.png"/><Relationship Id="rId7" Type="http://schemas.openxmlformats.org/officeDocument/2006/relationships/image" Target="../media/image9.png"/><Relationship Id="rId8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9.xml"/><Relationship Id="rId10" Type="http://schemas.openxmlformats.org/officeDocument/2006/relationships/image" Target="../media/image9.png"/><Relationship Id="rId13" Type="http://schemas.openxmlformats.org/officeDocument/2006/relationships/slide" Target="/ppt/slides/slide10.xml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5.xml"/><Relationship Id="rId4" Type="http://schemas.openxmlformats.org/officeDocument/2006/relationships/image" Target="../media/image41.png"/><Relationship Id="rId9" Type="http://schemas.openxmlformats.org/officeDocument/2006/relationships/slide" Target="/ppt/slides/slide8.xml"/><Relationship Id="rId14" Type="http://schemas.openxmlformats.org/officeDocument/2006/relationships/image" Target="../media/image38.png"/><Relationship Id="rId5" Type="http://schemas.openxmlformats.org/officeDocument/2006/relationships/slide" Target="/ppt/slides/slide6.xml"/><Relationship Id="rId6" Type="http://schemas.openxmlformats.org/officeDocument/2006/relationships/image" Target="../media/image10.png"/><Relationship Id="rId7" Type="http://schemas.openxmlformats.org/officeDocument/2006/relationships/slide" Target="/ppt/slides/slide7.xml"/><Relationship Id="rId8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4.xml"/><Relationship Id="rId4" Type="http://schemas.openxmlformats.org/officeDocument/2006/relationships/image" Target="../media/image40.png"/><Relationship Id="rId9" Type="http://schemas.openxmlformats.org/officeDocument/2006/relationships/image" Target="../media/image1.png"/><Relationship Id="rId5" Type="http://schemas.openxmlformats.org/officeDocument/2006/relationships/image" Target="../media/image15.png"/><Relationship Id="rId6" Type="http://schemas.openxmlformats.org/officeDocument/2006/relationships/image" Target="../media/image12.jpg"/><Relationship Id="rId7" Type="http://schemas.openxmlformats.org/officeDocument/2006/relationships/image" Target="../media/image8.png"/><Relationship Id="rId8" Type="http://schemas.openxmlformats.org/officeDocument/2006/relationships/hyperlink" Target="http://drive.google.com/file/d/1_BgHk-5xYV5bQE50M403OBSGU9SscySY/view" TargetMode="Externa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4.xml"/><Relationship Id="rId4" Type="http://schemas.openxmlformats.org/officeDocument/2006/relationships/image" Target="../media/image10.png"/><Relationship Id="rId9" Type="http://schemas.openxmlformats.org/officeDocument/2006/relationships/image" Target="../media/image34.gif"/><Relationship Id="rId5" Type="http://schemas.openxmlformats.org/officeDocument/2006/relationships/hyperlink" Target="http://drive.google.com/file/d/1CsAFIcVX9BtLGX7DApMbkibRhZFuFwYq/view" TargetMode="External"/><Relationship Id="rId6" Type="http://schemas.openxmlformats.org/officeDocument/2006/relationships/image" Target="../media/image1.png"/><Relationship Id="rId7" Type="http://schemas.openxmlformats.org/officeDocument/2006/relationships/image" Target="../media/image12.jpg"/><Relationship Id="rId8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4.xml"/><Relationship Id="rId4" Type="http://schemas.openxmlformats.org/officeDocument/2006/relationships/image" Target="../media/image11.png"/><Relationship Id="rId9" Type="http://schemas.openxmlformats.org/officeDocument/2006/relationships/image" Target="../media/image12.jpg"/><Relationship Id="rId5" Type="http://schemas.openxmlformats.org/officeDocument/2006/relationships/hyperlink" Target="http://www.youtube.com/watch?v=4cIUz2r3mCU" TargetMode="External"/><Relationship Id="rId6" Type="http://schemas.openxmlformats.org/officeDocument/2006/relationships/image" Target="../media/image18.jpg"/><Relationship Id="rId7" Type="http://schemas.openxmlformats.org/officeDocument/2006/relationships/image" Target="../media/image25.png"/><Relationship Id="rId8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24.gi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4.xml"/><Relationship Id="rId4" Type="http://schemas.openxmlformats.org/officeDocument/2006/relationships/slide" Target="/ppt/slides/slide8.xml"/><Relationship Id="rId9" Type="http://schemas.openxmlformats.org/officeDocument/2006/relationships/image" Target="../media/image32.png"/><Relationship Id="rId5" Type="http://schemas.openxmlformats.org/officeDocument/2006/relationships/image" Target="../media/image9.png"/><Relationship Id="rId6" Type="http://schemas.openxmlformats.org/officeDocument/2006/relationships/image" Target="../media/image12.jpg"/><Relationship Id="rId7" Type="http://schemas.openxmlformats.org/officeDocument/2006/relationships/image" Target="../media/image19.png"/><Relationship Id="rId8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jpg"/><Relationship Id="rId10" Type="http://schemas.openxmlformats.org/officeDocument/2006/relationships/hyperlink" Target="http://www.youtube.com/watch?v=RpMIH6094AI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4.xml"/><Relationship Id="rId4" Type="http://schemas.openxmlformats.org/officeDocument/2006/relationships/slide" Target="/ppt/slides/slide9.xml"/><Relationship Id="rId9" Type="http://schemas.openxmlformats.org/officeDocument/2006/relationships/image" Target="../media/image20.png"/><Relationship Id="rId5" Type="http://schemas.openxmlformats.org/officeDocument/2006/relationships/image" Target="../media/image7.png"/><Relationship Id="rId6" Type="http://schemas.openxmlformats.org/officeDocument/2006/relationships/image" Target="../media/image12.jpg"/><Relationship Id="rId7" Type="http://schemas.openxmlformats.org/officeDocument/2006/relationships/image" Target="../media/image8.png"/><Relationship Id="rId8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 rot="-660077">
            <a:off x="2362338" y="2598662"/>
            <a:ext cx="2205709" cy="77130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Rammetto One"/>
              </a:rPr>
              <a:t>the</a:t>
            </a:r>
          </a:p>
        </p:txBody>
      </p:sp>
      <p:sp>
        <p:nvSpPr>
          <p:cNvPr id="86" name="Google Shape;86;p13"/>
          <p:cNvSpPr/>
          <p:nvPr/>
        </p:nvSpPr>
        <p:spPr>
          <a:xfrm rot="-660077">
            <a:off x="2796228" y="1048614"/>
            <a:ext cx="4948761" cy="89878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4"/>
                </a:solidFill>
                <a:latin typeface="Rammetto One"/>
              </a:rPr>
              <a:t>Explore</a:t>
            </a:r>
          </a:p>
        </p:txBody>
      </p:sp>
      <p:sp>
        <p:nvSpPr>
          <p:cNvPr id="87" name="Google Shape;87;p13"/>
          <p:cNvSpPr/>
          <p:nvPr/>
        </p:nvSpPr>
        <p:spPr>
          <a:xfrm rot="-660077">
            <a:off x="5202698" y="1608176"/>
            <a:ext cx="4976928" cy="83092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5"/>
                </a:solidFill>
                <a:latin typeface="Rammetto One"/>
              </a:rPr>
              <a:t>Animal</a:t>
            </a:r>
          </a:p>
        </p:txBody>
      </p:sp>
      <p:sp>
        <p:nvSpPr>
          <p:cNvPr id="88" name="Google Shape;88;p13"/>
          <p:cNvSpPr/>
          <p:nvPr/>
        </p:nvSpPr>
        <p:spPr>
          <a:xfrm rot="-660077">
            <a:off x="3194328" y="3062408"/>
            <a:ext cx="6185951" cy="10629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A00C60"/>
                </a:solidFill>
                <a:latin typeface="Rammetto One"/>
              </a:rPr>
              <a:t>Kingdom</a:t>
            </a:r>
          </a:p>
        </p:txBody>
      </p:sp>
      <p:sp>
        <p:nvSpPr>
          <p:cNvPr id="89" name="Google Shape;89;p13"/>
          <p:cNvSpPr/>
          <p:nvPr/>
        </p:nvSpPr>
        <p:spPr>
          <a:xfrm rot="-660077">
            <a:off x="2980692" y="4745166"/>
            <a:ext cx="2929389" cy="83183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3"/>
                </a:solidFill>
                <a:latin typeface="Rammetto One"/>
              </a:rPr>
              <a:t>with</a:t>
            </a:r>
          </a:p>
        </p:txBody>
      </p:sp>
      <p:sp>
        <p:nvSpPr>
          <p:cNvPr id="90" name="Google Shape;90;p13"/>
          <p:cNvSpPr/>
          <p:nvPr/>
        </p:nvSpPr>
        <p:spPr>
          <a:xfrm rot="-660077">
            <a:off x="6820805" y="3952825"/>
            <a:ext cx="3257645" cy="73645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76200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6"/>
                </a:solidFill>
                <a:latin typeface="Rammetto One"/>
              </a:rPr>
              <a:t>Luna</a:t>
            </a:r>
          </a:p>
        </p:txBody>
      </p:sp>
      <p:sp>
        <p:nvSpPr>
          <p:cNvPr id="91" name="Google Shape;91;p13"/>
          <p:cNvSpPr txBox="1"/>
          <p:nvPr/>
        </p:nvSpPr>
        <p:spPr>
          <a:xfrm>
            <a:off x="9141000" y="6288400"/>
            <a:ext cx="28566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By: Kianie Ramirez</a:t>
            </a:r>
            <a:endParaRPr b="1" sz="5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 txBox="1"/>
          <p:nvPr/>
        </p:nvSpPr>
        <p:spPr>
          <a:xfrm>
            <a:off x="1583075" y="5651650"/>
            <a:ext cx="3450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Elephants are _________!</a:t>
            </a:r>
            <a:endParaRPr sz="20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graphicFrame>
        <p:nvGraphicFramePr>
          <p:cNvPr id="211" name="Google Shape;211;p22"/>
          <p:cNvGraphicFramePr/>
          <p:nvPr/>
        </p:nvGraphicFramePr>
        <p:xfrm>
          <a:off x="7528188" y="15961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{29C881ED-81DA-49DC-9BFA-050B34D9881A}</a:tableStyleId>
              </a:tblPr>
              <a:tblGrid>
                <a:gridCol w="2138600"/>
              </a:tblGrid>
              <a:tr h="931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2" name="Google Shape;212;p22"/>
          <p:cNvSpPr txBox="1"/>
          <p:nvPr/>
        </p:nvSpPr>
        <p:spPr>
          <a:xfrm>
            <a:off x="1583075" y="1501250"/>
            <a:ext cx="48276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Example</a:t>
            </a: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: Penguins love ___________.</a:t>
            </a:r>
            <a:endParaRPr/>
          </a:p>
        </p:txBody>
      </p:sp>
      <p:sp>
        <p:nvSpPr>
          <p:cNvPr id="213" name="Google Shape;213;p22"/>
          <p:cNvSpPr txBox="1"/>
          <p:nvPr/>
        </p:nvSpPr>
        <p:spPr>
          <a:xfrm>
            <a:off x="1321050" y="332750"/>
            <a:ext cx="103944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3C78D8"/>
                </a:solidFill>
                <a:latin typeface="Rammetto One"/>
                <a:ea typeface="Rammetto One"/>
                <a:cs typeface="Rammetto One"/>
                <a:sym typeface="Rammetto One"/>
              </a:rPr>
              <a:t>What did Luna and you learn today? </a:t>
            </a:r>
            <a:endParaRPr sz="2400">
              <a:solidFill>
                <a:srgbClr val="3C78D8"/>
              </a:solidFill>
              <a:latin typeface="Rammetto One"/>
              <a:ea typeface="Rammetto One"/>
              <a:cs typeface="Rammetto One"/>
              <a:sym typeface="Rammetto One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latin typeface="Rammetto One"/>
                <a:ea typeface="Rammetto One"/>
                <a:cs typeface="Rammetto One"/>
                <a:sym typeface="Rammetto One"/>
              </a:rPr>
              <a:t>Please exit presentation mode then drag and drop images on the right to corresponding sentences on the left. </a:t>
            </a:r>
            <a:endParaRPr sz="18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214" name="Google Shape;214;p22">
            <a:hlinkClick action="ppaction://hlinksldjump" r:id="rId3"/>
          </p:cNvPr>
          <p:cNvSpPr/>
          <p:nvPr/>
        </p:nvSpPr>
        <p:spPr>
          <a:xfrm>
            <a:off x="411138" y="332750"/>
            <a:ext cx="909900" cy="914400"/>
          </a:xfrm>
          <a:prstGeom prst="ellipse">
            <a:avLst/>
          </a:prstGeom>
          <a:solidFill>
            <a:srgbClr val="F2F2F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34343"/>
                </a:solidFill>
                <a:latin typeface="Bai Jamjuree"/>
                <a:ea typeface="Bai Jamjuree"/>
                <a:cs typeface="Bai Jamjuree"/>
                <a:sym typeface="Bai Jamjuree"/>
              </a:rPr>
              <a:t>GO BACK</a:t>
            </a:r>
            <a:endParaRPr b="1" sz="1300">
              <a:solidFill>
                <a:srgbClr val="43434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215" name="Google Shape;21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8447" y="1385600"/>
            <a:ext cx="743427" cy="743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775" y="2352075"/>
            <a:ext cx="1053926" cy="63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750" y="3309675"/>
            <a:ext cx="819650" cy="81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2000" y="4368800"/>
            <a:ext cx="1131075" cy="72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2588" y="5396572"/>
            <a:ext cx="909900" cy="909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36325" y="1543801"/>
            <a:ext cx="1053925" cy="7904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1" name="Google Shape;221;p22"/>
          <p:cNvGrpSpPr/>
          <p:nvPr/>
        </p:nvGrpSpPr>
        <p:grpSpPr>
          <a:xfrm>
            <a:off x="8225797" y="5246964"/>
            <a:ext cx="743423" cy="908486"/>
            <a:chOff x="94950" y="1368748"/>
            <a:chExt cx="819650" cy="1031550"/>
          </a:xfrm>
        </p:grpSpPr>
        <p:pic>
          <p:nvPicPr>
            <p:cNvPr id="222" name="Google Shape;222;p22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62300" y="1483499"/>
              <a:ext cx="684963" cy="91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22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94950" y="1368748"/>
              <a:ext cx="819650" cy="8326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4" name="Google Shape;224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66250" y="2789700"/>
            <a:ext cx="819651" cy="72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91850" y="2510863"/>
            <a:ext cx="1211325" cy="80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2"/>
          <p:cNvPicPr preferRelativeResize="0"/>
          <p:nvPr/>
        </p:nvPicPr>
        <p:blipFill rotWithShape="1">
          <a:blip r:embed="rId14">
            <a:alphaModFix/>
          </a:blip>
          <a:srcRect b="0" l="0" r="0" t="6855"/>
          <a:stretch/>
        </p:blipFill>
        <p:spPr>
          <a:xfrm>
            <a:off x="7991825" y="3515850"/>
            <a:ext cx="1211326" cy="72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2"/>
          <p:cNvSpPr txBox="1"/>
          <p:nvPr/>
        </p:nvSpPr>
        <p:spPr>
          <a:xfrm>
            <a:off x="1572150" y="2510875"/>
            <a:ext cx="482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Sloths do not have a __________.</a:t>
            </a:r>
            <a:endParaRPr/>
          </a:p>
        </p:txBody>
      </p:sp>
      <p:sp>
        <p:nvSpPr>
          <p:cNvPr id="228" name="Google Shape;228;p22"/>
          <p:cNvSpPr txBox="1"/>
          <p:nvPr/>
        </p:nvSpPr>
        <p:spPr>
          <a:xfrm>
            <a:off x="1583075" y="3452788"/>
            <a:ext cx="465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Pandas are fuzzy like __________.</a:t>
            </a:r>
            <a:endParaRPr/>
          </a:p>
        </p:txBody>
      </p:sp>
      <p:sp>
        <p:nvSpPr>
          <p:cNvPr id="229" name="Google Shape;229;p22"/>
          <p:cNvSpPr txBox="1"/>
          <p:nvPr/>
        </p:nvSpPr>
        <p:spPr>
          <a:xfrm>
            <a:off x="1613825" y="4394725"/>
            <a:ext cx="56121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Turtles have a shell as hard as a _________ to protect them.</a:t>
            </a:r>
            <a:endParaRPr/>
          </a:p>
        </p:txBody>
      </p:sp>
      <p:sp>
        <p:nvSpPr>
          <p:cNvPr id="230" name="Google Shape;230;p22">
            <a:hlinkClick action="ppaction://hlinkshowjump?jump=nextslide"/>
          </p:cNvPr>
          <p:cNvSpPr/>
          <p:nvPr/>
        </p:nvSpPr>
        <p:spPr>
          <a:xfrm>
            <a:off x="10338250" y="5689600"/>
            <a:ext cx="1454400" cy="678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2"/>
          <p:cNvSpPr txBox="1"/>
          <p:nvPr/>
        </p:nvSpPr>
        <p:spPr>
          <a:xfrm>
            <a:off x="10071250" y="4713325"/>
            <a:ext cx="1708800" cy="11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When done, click arrow to reveal the matches!</a:t>
            </a:r>
            <a:endParaRPr b="1"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" name="Google Shape;236;p23"/>
          <p:cNvGraphicFramePr/>
          <p:nvPr/>
        </p:nvGraphicFramePr>
        <p:xfrm>
          <a:off x="7932638" y="16536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{29C881ED-81DA-49DC-9BFA-050B34D9881A}</a:tableStyleId>
              </a:tblPr>
              <a:tblGrid>
                <a:gridCol w="2138600"/>
              </a:tblGrid>
              <a:tr h="931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89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7" name="Google Shape;237;p23"/>
          <p:cNvSpPr txBox="1"/>
          <p:nvPr/>
        </p:nvSpPr>
        <p:spPr>
          <a:xfrm>
            <a:off x="1572150" y="2510875"/>
            <a:ext cx="4827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Sloths do not have a __________.</a:t>
            </a:r>
            <a:endParaRPr/>
          </a:p>
        </p:txBody>
      </p:sp>
      <p:sp>
        <p:nvSpPr>
          <p:cNvPr id="238" name="Google Shape;238;p23"/>
          <p:cNvSpPr txBox="1"/>
          <p:nvPr/>
        </p:nvSpPr>
        <p:spPr>
          <a:xfrm>
            <a:off x="1583075" y="3452788"/>
            <a:ext cx="4654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Pandas are fuzzy like __________.</a:t>
            </a:r>
            <a:endParaRPr/>
          </a:p>
        </p:txBody>
      </p:sp>
      <p:sp>
        <p:nvSpPr>
          <p:cNvPr id="239" name="Google Shape;239;p23"/>
          <p:cNvSpPr txBox="1"/>
          <p:nvPr/>
        </p:nvSpPr>
        <p:spPr>
          <a:xfrm>
            <a:off x="1613825" y="4394725"/>
            <a:ext cx="56121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Turtles have a shell as hard as a _________ to protect them.</a:t>
            </a:r>
            <a:endParaRPr/>
          </a:p>
        </p:txBody>
      </p:sp>
      <p:sp>
        <p:nvSpPr>
          <p:cNvPr id="240" name="Google Shape;240;p23"/>
          <p:cNvSpPr txBox="1"/>
          <p:nvPr/>
        </p:nvSpPr>
        <p:spPr>
          <a:xfrm>
            <a:off x="1583075" y="5651650"/>
            <a:ext cx="3450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Elephants are _________!</a:t>
            </a:r>
            <a:endParaRPr sz="20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sp>
        <p:nvSpPr>
          <p:cNvPr id="241" name="Google Shape;241;p23"/>
          <p:cNvSpPr txBox="1"/>
          <p:nvPr/>
        </p:nvSpPr>
        <p:spPr>
          <a:xfrm>
            <a:off x="1583075" y="1501250"/>
            <a:ext cx="48276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Example</a:t>
            </a:r>
            <a:r>
              <a:rPr lang="en" sz="20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: Penguins love ___________.</a:t>
            </a:r>
            <a:endParaRPr/>
          </a:p>
        </p:txBody>
      </p:sp>
      <p:sp>
        <p:nvSpPr>
          <p:cNvPr id="242" name="Google Shape;242;p23"/>
          <p:cNvSpPr txBox="1"/>
          <p:nvPr/>
        </p:nvSpPr>
        <p:spPr>
          <a:xfrm>
            <a:off x="1321050" y="408950"/>
            <a:ext cx="10394400" cy="16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3C78D8"/>
                </a:solidFill>
                <a:latin typeface="Rammetto One"/>
                <a:ea typeface="Rammetto One"/>
                <a:cs typeface="Rammetto One"/>
                <a:sym typeface="Rammetto One"/>
              </a:rPr>
              <a:t>What did Luna and you learn today? </a:t>
            </a:r>
            <a:endParaRPr sz="2400">
              <a:solidFill>
                <a:srgbClr val="3C78D8"/>
              </a:solidFill>
              <a:latin typeface="Rammetto One"/>
              <a:ea typeface="Rammetto One"/>
              <a:cs typeface="Rammetto One"/>
              <a:sym typeface="Rammetto One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latin typeface="Rammetto One"/>
                <a:ea typeface="Rammetto One"/>
                <a:cs typeface="Rammetto One"/>
                <a:sym typeface="Rammetto One"/>
              </a:rPr>
              <a:t>Please exit presentation mode. Drag and drop images on the right to match with the animals &amp; sentences on the left. </a:t>
            </a:r>
            <a:endParaRPr sz="17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243" name="Google Shape;243;p23">
            <a:hlinkClick action="ppaction://hlinksldjump" r:id="rId3"/>
          </p:cNvPr>
          <p:cNvSpPr/>
          <p:nvPr/>
        </p:nvSpPr>
        <p:spPr>
          <a:xfrm>
            <a:off x="411138" y="332750"/>
            <a:ext cx="909900" cy="914400"/>
          </a:xfrm>
          <a:prstGeom prst="ellipse">
            <a:avLst/>
          </a:prstGeom>
          <a:solidFill>
            <a:srgbClr val="F2F2F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34343"/>
                </a:solidFill>
                <a:latin typeface="Bai Jamjuree"/>
                <a:ea typeface="Bai Jamjuree"/>
                <a:cs typeface="Bai Jamjuree"/>
                <a:sym typeface="Bai Jamjuree"/>
              </a:rPr>
              <a:t>GO BACK</a:t>
            </a:r>
            <a:endParaRPr b="1" sz="1300">
              <a:solidFill>
                <a:srgbClr val="43434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244" name="Google Shape;24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38447" y="1385600"/>
            <a:ext cx="743427" cy="743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775" y="2352075"/>
            <a:ext cx="1053926" cy="63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750" y="3309675"/>
            <a:ext cx="819650" cy="81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2000" y="4368800"/>
            <a:ext cx="1131075" cy="72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2588" y="5396572"/>
            <a:ext cx="909900" cy="909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8649" y="1443800"/>
            <a:ext cx="1131075" cy="8482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0" name="Google Shape;250;p23"/>
          <p:cNvGrpSpPr/>
          <p:nvPr/>
        </p:nvGrpSpPr>
        <p:grpSpPr>
          <a:xfrm>
            <a:off x="4406710" y="2313902"/>
            <a:ext cx="743423" cy="908486"/>
            <a:chOff x="94950" y="1368748"/>
            <a:chExt cx="819650" cy="1031550"/>
          </a:xfrm>
        </p:grpSpPr>
        <p:pic>
          <p:nvPicPr>
            <p:cNvPr id="251" name="Google Shape;251;p2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62300" y="1483499"/>
              <a:ext cx="684963" cy="916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23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94950" y="1368748"/>
              <a:ext cx="819650" cy="8326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3" name="Google Shape;253;p2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686175" y="4306500"/>
            <a:ext cx="819651" cy="72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456500" y="5417250"/>
            <a:ext cx="1017816" cy="67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3"/>
          <p:cNvPicPr preferRelativeResize="0"/>
          <p:nvPr/>
        </p:nvPicPr>
        <p:blipFill rotWithShape="1">
          <a:blip r:embed="rId14">
            <a:alphaModFix/>
          </a:blip>
          <a:srcRect b="0" l="0" r="0" t="6855"/>
          <a:stretch/>
        </p:blipFill>
        <p:spPr>
          <a:xfrm>
            <a:off x="4269125" y="3356425"/>
            <a:ext cx="1211326" cy="72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00C60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>
            <a:off x="1275425" y="652250"/>
            <a:ext cx="10039500" cy="6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rPr>
              <a:t>Author Statement</a:t>
            </a:r>
            <a:r>
              <a:rPr lang="en" sz="32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rPr>
              <a:t> </a:t>
            </a:r>
            <a:endParaRPr sz="25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642000" y="1243200"/>
            <a:ext cx="10849800" cy="5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2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Explore the Animal Kingdom with Luna</a:t>
            </a:r>
            <a:r>
              <a:rPr lang="en" sz="22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 is a depiction of a young girl who has visual impairments. Luna’s mother knows she loves animals, so she takes Luna to the Boston Animal Rescue Center. Acting as a guide, Luna’s mom helps Luna explore the animal kingdom using her sense of touch, smell, and hearing. </a:t>
            </a:r>
            <a:endParaRPr sz="22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While developing this book there were many features I wanted to include, but couldn’t because I was “limited.” However, I realized how ebooks offer ample and different opportunities to provide interactive and inclusive designs. Throughout, I strived to include different features of the animals and their habitats like many images, sounds, and videos. For the senses I could not directly include, I tried using very descriptive explanations using similes and metaphors to familiar things. At the end of the book, I provide an interactive matching activity in order for the child to see what they learned about animals.</a:t>
            </a:r>
            <a:endParaRPr sz="22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200">
                <a:solidFill>
                  <a:schemeClr val="dk1"/>
                </a:solidFill>
                <a:latin typeface="Bai Jamjuree"/>
                <a:ea typeface="Bai Jamjuree"/>
                <a:cs typeface="Bai Jamjuree"/>
                <a:sym typeface="Bai Jamjuree"/>
              </a:rPr>
              <a:t>Regardless of visual impairments, I hope all children are able to explore the animal kingdom with Luna.</a:t>
            </a:r>
            <a:endParaRPr sz="22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>
            <a:off x="2216000" y="687050"/>
            <a:ext cx="7836600" cy="773700"/>
          </a:xfrm>
          <a:prstGeom prst="bevel">
            <a:avLst>
              <a:gd fmla="val 12500" name="adj"/>
            </a:avLst>
          </a:prstGeom>
          <a:solidFill>
            <a:srgbClr val="0097A7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5"/>
          <p:cNvSpPr/>
          <p:nvPr/>
        </p:nvSpPr>
        <p:spPr>
          <a:xfrm>
            <a:off x="2808743" y="841931"/>
            <a:ext cx="6781212" cy="46388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Boston Animal Rescue Center</a:t>
            </a:r>
          </a:p>
        </p:txBody>
      </p:sp>
      <p:sp>
        <p:nvSpPr>
          <p:cNvPr id="104" name="Google Shape;104;p15"/>
          <p:cNvSpPr/>
          <p:nvPr/>
        </p:nvSpPr>
        <p:spPr>
          <a:xfrm>
            <a:off x="1952250" y="1699775"/>
            <a:ext cx="2549700" cy="16530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1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1940525" y="1778413"/>
            <a:ext cx="2549700" cy="12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Welcome to the Boston Animal Rescue Center! You’ll get to meet animals from all over the world.</a:t>
            </a:r>
            <a:endParaRPr sz="1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06" name="Google Shape;10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276625" y="3242175"/>
            <a:ext cx="3016301" cy="3016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/>
          <p:nvPr/>
        </p:nvSpPr>
        <p:spPr>
          <a:xfrm flipH="1">
            <a:off x="5463125" y="1794425"/>
            <a:ext cx="2379900" cy="14637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1"/>
          </a:solidFill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5369525" y="1897925"/>
            <a:ext cx="2549700" cy="12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They hope to send animals back to their homes once they are healthy again!</a:t>
            </a:r>
            <a:endParaRPr sz="1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09" name="Google Shape;109;p15"/>
          <p:cNvSpPr/>
          <p:nvPr/>
        </p:nvSpPr>
        <p:spPr>
          <a:xfrm>
            <a:off x="9478450" y="3429000"/>
            <a:ext cx="1828800" cy="6252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chemeClr val="lt1"/>
          </a:solidFill>
          <a:ln cap="flat" cmpd="sng" w="762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 flipH="1">
            <a:off x="9296650" y="3509700"/>
            <a:ext cx="2239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 love animals!!</a:t>
            </a:r>
            <a:endParaRPr sz="18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3073563" y="3352791"/>
            <a:ext cx="11373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JUAN</a:t>
            </a:r>
            <a:endParaRPr b="1"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1525" y="3746726"/>
            <a:ext cx="1137225" cy="219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5706888" y="3276591"/>
            <a:ext cx="11373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7B44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MOM</a:t>
            </a:r>
            <a:endParaRPr b="1" sz="1800">
              <a:solidFill>
                <a:srgbClr val="37B44D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10246138" y="4053841"/>
            <a:ext cx="11373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LUNA</a:t>
            </a:r>
            <a:endParaRPr b="1" sz="1800">
              <a:solidFill>
                <a:schemeClr val="accent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>
            <a:hlinkClick/>
          </p:cNvPr>
          <p:cNvSpPr/>
          <p:nvPr/>
        </p:nvSpPr>
        <p:spPr>
          <a:xfrm>
            <a:off x="598425" y="6153550"/>
            <a:ext cx="10941713" cy="50497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1"/>
                </a:solidFill>
                <a:latin typeface="Rammetto One"/>
              </a:rPr>
              <a:t>Click on an animal to visit with Luna!</a:t>
            </a:r>
          </a:p>
        </p:txBody>
      </p:sp>
      <p:pic>
        <p:nvPicPr>
          <p:cNvPr id="120" name="Google Shape;120;p16">
            <a:hlinkClick action="ppaction://hlinksldjump"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576899" y="831390"/>
            <a:ext cx="1543550" cy="154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6">
            <a:hlinkClick action="ppaction://hlinksldjump"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2650" y="921700"/>
            <a:ext cx="2422025" cy="14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>
            <a:hlinkClick action="ppaction://hlinksldjump"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46449" y="583763"/>
            <a:ext cx="2038750" cy="20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>
            <a:hlinkClick action="ppaction://hlinksldjump"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66402" y="3825474"/>
            <a:ext cx="2263598" cy="14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>
            <a:hlinkClick action="ppaction://hlinksldjump"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65923" y="3505200"/>
            <a:ext cx="2038750" cy="203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>
            <a:hlinkClick action="ppaction://hlinksldjump"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1290868">
            <a:off x="8731023" y="3866866"/>
            <a:ext cx="1747205" cy="1370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/>
        </p:nvSpPr>
        <p:spPr>
          <a:xfrm>
            <a:off x="3216325" y="1471600"/>
            <a:ext cx="8448900" cy="17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Juan: Once his wings are healed and strong, he can return home in Antarctica. 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Mom</a:t>
            </a: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: Antarctica is all ice and colder than our Boston winters</a:t>
            </a:r>
            <a:endParaRPr sz="2200">
              <a:solidFill>
                <a:srgbClr val="38761D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Bai Jamjuree"/>
                <a:ea typeface="Bai Jamjuree"/>
                <a:cs typeface="Bai Jamjuree"/>
                <a:sym typeface="Bai Jamjuree"/>
              </a:rPr>
              <a:t>Luna: Brrr, I would need to drink a lot of hot chocolate if I was there!</a:t>
            </a:r>
            <a:endParaRPr sz="2200">
              <a:solidFill>
                <a:schemeClr val="accent3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Bai Jamjuree"/>
              <a:ea typeface="Bai Jamjuree"/>
              <a:cs typeface="Bai Jamjuree"/>
              <a:sym typeface="Bai Jamjuree"/>
            </a:endParaRPr>
          </a:p>
        </p:txBody>
      </p:sp>
      <p:sp>
        <p:nvSpPr>
          <p:cNvPr id="131" name="Google Shape;131;p17">
            <a:hlinkClick action="ppaction://hlinksldjump" r:id="rId3"/>
          </p:cNvPr>
          <p:cNvSpPr/>
          <p:nvPr/>
        </p:nvSpPr>
        <p:spPr>
          <a:xfrm>
            <a:off x="10865563" y="557200"/>
            <a:ext cx="909900" cy="914400"/>
          </a:xfrm>
          <a:prstGeom prst="ellipse">
            <a:avLst/>
          </a:prstGeom>
          <a:solidFill>
            <a:srgbClr val="F2F2F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34343"/>
                </a:solidFill>
                <a:latin typeface="Bai Jamjuree"/>
                <a:ea typeface="Bai Jamjuree"/>
                <a:cs typeface="Bai Jamjuree"/>
                <a:sym typeface="Bai Jamjuree"/>
              </a:rPr>
              <a:t>GO BACK</a:t>
            </a:r>
            <a:endParaRPr b="1" sz="1300">
              <a:solidFill>
                <a:srgbClr val="43434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3765175" y="833250"/>
            <a:ext cx="7679700" cy="7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accent2"/>
                </a:solidFill>
                <a:latin typeface="Rammetto One"/>
                <a:ea typeface="Rammetto One"/>
                <a:cs typeface="Rammetto One"/>
                <a:sym typeface="Rammetto One"/>
              </a:rPr>
              <a:t>Meet Mr. Penguin</a:t>
            </a:r>
            <a:endParaRPr sz="3200">
              <a:solidFill>
                <a:schemeClr val="accent2"/>
              </a:solidFill>
              <a:latin typeface="Rammetto One"/>
              <a:ea typeface="Rammetto One"/>
              <a:cs typeface="Rammetto One"/>
              <a:sym typeface="Rammetto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pic>
        <p:nvPicPr>
          <p:cNvPr id="133" name="Google Shape;13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139934" y="796700"/>
            <a:ext cx="1402953" cy="1402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575" y="3922250"/>
            <a:ext cx="2564550" cy="254752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/>
        </p:nvSpPr>
        <p:spPr>
          <a:xfrm>
            <a:off x="398838" y="3845700"/>
            <a:ext cx="2564400" cy="7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FFFFFF"/>
                </a:solidFill>
                <a:latin typeface="Rammetto One"/>
                <a:ea typeface="Rammetto One"/>
                <a:cs typeface="Rammetto One"/>
                <a:sym typeface="Rammetto One"/>
              </a:rPr>
              <a:t>BRRR!!!</a:t>
            </a:r>
            <a:endParaRPr sz="3200">
              <a:solidFill>
                <a:srgbClr val="FFFFFF"/>
              </a:solidFill>
              <a:latin typeface="Rammetto One"/>
              <a:ea typeface="Rammetto One"/>
              <a:cs typeface="Rammetto One"/>
              <a:sym typeface="Rammetto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5496400" y="3698200"/>
            <a:ext cx="2420699" cy="24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2950" y="3698201"/>
            <a:ext cx="1137225" cy="219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9032884" y="4558200"/>
            <a:ext cx="1402953" cy="1402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 title="penguin-noise.mp3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63105" y="3268324"/>
            <a:ext cx="712500" cy="712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40" name="Google Shape;140;p17"/>
          <p:cNvSpPr txBox="1"/>
          <p:nvPr/>
        </p:nvSpPr>
        <p:spPr>
          <a:xfrm>
            <a:off x="8956675" y="3286950"/>
            <a:ext cx="2742600" cy="11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Bai Jamjuree"/>
                <a:ea typeface="Bai Jamjuree"/>
                <a:cs typeface="Bai Jamjuree"/>
                <a:sym typeface="Bai Jamjuree"/>
              </a:rPr>
              <a:t>Press button to hear Mr. Penguin say Hi!</a:t>
            </a:r>
            <a:endParaRPr sz="1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 txBox="1"/>
          <p:nvPr/>
        </p:nvSpPr>
        <p:spPr>
          <a:xfrm>
            <a:off x="2045100" y="486200"/>
            <a:ext cx="7679700" cy="6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EE1858"/>
                </a:solidFill>
                <a:latin typeface="Rammetto One"/>
                <a:ea typeface="Rammetto One"/>
                <a:cs typeface="Rammetto One"/>
                <a:sym typeface="Rammetto One"/>
              </a:rPr>
              <a:t>Meet Mr. Sloth</a:t>
            </a:r>
            <a:r>
              <a:rPr lang="en" sz="3200">
                <a:solidFill>
                  <a:srgbClr val="EE1858"/>
                </a:solidFill>
                <a:latin typeface="Rammetto One"/>
                <a:ea typeface="Rammetto One"/>
                <a:cs typeface="Rammetto One"/>
                <a:sym typeface="Rammetto One"/>
              </a:rPr>
              <a:t> </a:t>
            </a:r>
            <a:endParaRPr sz="32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1510925" y="1093700"/>
            <a:ext cx="7861500" cy="14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Juan: At home, he likes to relax and sleep in trees. He’s originally from the rainforest where you can hear birds faintly chirping, the rain pitter-pattering, and the thunder rumbling.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Bai Jamjuree"/>
              <a:ea typeface="Bai Jamjuree"/>
              <a:cs typeface="Bai Jamjuree"/>
              <a:sym typeface="Bai Jamjuree"/>
            </a:endParaRPr>
          </a:p>
        </p:txBody>
      </p:sp>
      <p:sp>
        <p:nvSpPr>
          <p:cNvPr id="147" name="Google Shape;147;p18">
            <a:hlinkClick action="ppaction://hlinksldjump" r:id="rId3"/>
          </p:cNvPr>
          <p:cNvSpPr/>
          <p:nvPr/>
        </p:nvSpPr>
        <p:spPr>
          <a:xfrm>
            <a:off x="411138" y="332750"/>
            <a:ext cx="909900" cy="914400"/>
          </a:xfrm>
          <a:prstGeom prst="ellipse">
            <a:avLst/>
          </a:prstGeom>
          <a:solidFill>
            <a:srgbClr val="F2F2F2"/>
          </a:solidFill>
          <a:ln>
            <a:noFill/>
          </a:ln>
          <a:effectLst>
            <a:outerShdw blurRad="57150" rotWithShape="0" algn="bl" dir="29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34343"/>
                </a:solidFill>
                <a:latin typeface="Bai Jamjuree"/>
                <a:ea typeface="Bai Jamjuree"/>
                <a:cs typeface="Bai Jamjuree"/>
                <a:sym typeface="Bai Jamjuree"/>
              </a:rPr>
              <a:t>GO BACK</a:t>
            </a:r>
            <a:endParaRPr b="1" sz="1300">
              <a:solidFill>
                <a:srgbClr val="43434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148" name="Google Shape;14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29075" y="992737"/>
            <a:ext cx="2422025" cy="14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 txBox="1"/>
          <p:nvPr/>
        </p:nvSpPr>
        <p:spPr>
          <a:xfrm>
            <a:off x="1939600" y="2546900"/>
            <a:ext cx="7861500" cy="6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Bai Jamjuree"/>
                <a:ea typeface="Bai Jamjuree"/>
                <a:cs typeface="Bai Jamjuree"/>
                <a:sym typeface="Bai Jamjuree"/>
              </a:rPr>
              <a:t>Luna: Mr. Penguin smelt like fish, but I can’t smell Mr. Sloth.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1892700" y="3002000"/>
            <a:ext cx="8344800" cy="4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Juan: I</a:t>
            </a: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n order to hide from predators </a:t>
            </a: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sloths</a:t>
            </a: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 </a:t>
            </a: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don’t have a scent. 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151" name="Google Shape;151;p18" title="Rain_thunder_and_birds.ogg.mp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9625" y="5010200"/>
            <a:ext cx="909900" cy="9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8"/>
          <p:cNvSpPr txBox="1"/>
          <p:nvPr/>
        </p:nvSpPr>
        <p:spPr>
          <a:xfrm>
            <a:off x="258750" y="5920100"/>
            <a:ext cx="4113300" cy="6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FFFFF"/>
                </a:solidFill>
                <a:latin typeface="Bai Jamjuree"/>
                <a:ea typeface="Bai Jamjuree"/>
                <a:cs typeface="Bai Jamjuree"/>
                <a:sym typeface="Bai Jamjuree"/>
              </a:rPr>
              <a:t>Press button to hear</a:t>
            </a:r>
            <a:endParaRPr b="1" sz="1900">
              <a:solidFill>
                <a:srgbClr val="FFFFFF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FFFFF"/>
                </a:solidFill>
                <a:latin typeface="Bai Jamjuree"/>
                <a:ea typeface="Bai Jamjuree"/>
                <a:cs typeface="Bai Jamjuree"/>
                <a:sym typeface="Bai Jamjuree"/>
              </a:rPr>
              <a:t> the rainforest!</a:t>
            </a:r>
            <a:endParaRPr b="1" sz="1100">
              <a:solidFill>
                <a:srgbClr val="FFFFFF"/>
              </a:solidFill>
            </a:endParaRPr>
          </a:p>
        </p:txBody>
      </p:sp>
      <p:pic>
        <p:nvPicPr>
          <p:cNvPr id="153" name="Google Shape;15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5264725" y="3652875"/>
            <a:ext cx="2420699" cy="24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32000" y="3658413"/>
            <a:ext cx="1137238" cy="207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78479" y="3658422"/>
            <a:ext cx="2089450" cy="183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821621" y="5393553"/>
            <a:ext cx="917051" cy="982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731450" y="5270550"/>
            <a:ext cx="1097376" cy="892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 txBox="1"/>
          <p:nvPr/>
        </p:nvSpPr>
        <p:spPr>
          <a:xfrm>
            <a:off x="3765175" y="528450"/>
            <a:ext cx="53190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FF9900"/>
                </a:solidFill>
                <a:latin typeface="Rammetto One"/>
                <a:ea typeface="Rammetto One"/>
                <a:cs typeface="Rammetto One"/>
                <a:sym typeface="Rammetto One"/>
              </a:rPr>
              <a:t>Meet Baby Panda</a:t>
            </a:r>
            <a:endParaRPr sz="32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163" name="Google Shape;163;p19">
            <a:hlinkClick action="ppaction://hlinksldjump" r:id="rId3"/>
          </p:cNvPr>
          <p:cNvSpPr/>
          <p:nvPr/>
        </p:nvSpPr>
        <p:spPr>
          <a:xfrm>
            <a:off x="10865563" y="557200"/>
            <a:ext cx="909900" cy="914400"/>
          </a:xfrm>
          <a:prstGeom prst="ellipse">
            <a:avLst/>
          </a:prstGeom>
          <a:solidFill>
            <a:srgbClr val="F2F2F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34343"/>
                </a:solidFill>
                <a:latin typeface="Bai Jamjuree"/>
                <a:ea typeface="Bai Jamjuree"/>
                <a:cs typeface="Bai Jamjuree"/>
                <a:sym typeface="Bai Jamjuree"/>
              </a:rPr>
              <a:t>GO BACK</a:t>
            </a:r>
            <a:endParaRPr b="1" sz="1300">
              <a:solidFill>
                <a:srgbClr val="43434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164" name="Google Shape;16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749" y="198663"/>
            <a:ext cx="2038750" cy="203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/>
        </p:nvSpPr>
        <p:spPr>
          <a:xfrm>
            <a:off x="3506800" y="1137775"/>
            <a:ext cx="8049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Juan: She loves climbing huge trees as strong as steel, wandering in bright green forests, and eating yummy green leaves from bamboo trees. 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Bai Jamjuree"/>
                <a:ea typeface="Bai Jamjuree"/>
                <a:cs typeface="Bai Jamjuree"/>
                <a:sym typeface="Bai Jamjuree"/>
              </a:rPr>
              <a:t>Luna</a:t>
            </a:r>
            <a:r>
              <a:rPr lang="en" sz="2200">
                <a:solidFill>
                  <a:schemeClr val="accent3"/>
                </a:solidFill>
                <a:latin typeface="Bai Jamjuree"/>
                <a:ea typeface="Bai Jamjuree"/>
                <a:cs typeface="Bai Jamjuree"/>
                <a:sym typeface="Bai Jamjuree"/>
              </a:rPr>
              <a:t>: Wow, Baby Panda feels as fuzzy and soft as my fuzzy blanket at home! She also sounds like me when I eat carrots or celery. CRUNCH!</a:t>
            </a:r>
            <a:endParaRPr sz="2200">
              <a:solidFill>
                <a:schemeClr val="accent3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Mom</a:t>
            </a:r>
            <a:r>
              <a:rPr lang="en" sz="2200">
                <a:solidFill>
                  <a:srgbClr val="6AA84F"/>
                </a:solidFill>
                <a:latin typeface="Bai Jamjuree"/>
                <a:ea typeface="Bai Jamjuree"/>
                <a:cs typeface="Bai Jamjuree"/>
                <a:sym typeface="Bai Jamjuree"/>
              </a:rPr>
              <a:t>: </a:t>
            </a: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Yes, she’s munching on bamboo leaves.</a:t>
            </a:r>
            <a:endParaRPr>
              <a:solidFill>
                <a:srgbClr val="38761D"/>
              </a:solidFill>
            </a:endParaRPr>
          </a:p>
        </p:txBody>
      </p:sp>
      <p:pic>
        <p:nvPicPr>
          <p:cNvPr descr="Panda eating habits is awesome. Panda eat as human style. it is amazing. the eating habits of Panda is awesome.&#10;If you don't see it, you won't believe it.&#10;&#10;Panda eating carrot.&#10;Panda eating sugarcane." id="166" name="Google Shape;166;p19" title="Panda eating habits | If you don't see it, you won't believe it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16375" y="4640650"/>
            <a:ext cx="2332550" cy="17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9"/>
          <p:cNvPicPr preferRelativeResize="0"/>
          <p:nvPr/>
        </p:nvPicPr>
        <p:blipFill rotWithShape="1">
          <a:blip r:embed="rId7">
            <a:alphaModFix/>
          </a:blip>
          <a:srcRect b="0" l="0" r="0" t="6855"/>
          <a:stretch/>
        </p:blipFill>
        <p:spPr>
          <a:xfrm>
            <a:off x="1335675" y="4779550"/>
            <a:ext cx="2038750" cy="1627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/>
          <p:cNvPicPr preferRelativeResize="0"/>
          <p:nvPr/>
        </p:nvPicPr>
        <p:blipFill rotWithShape="1">
          <a:blip r:embed="rId8">
            <a:alphaModFix/>
          </a:blip>
          <a:srcRect b="0" l="23931" r="0" t="0"/>
          <a:stretch/>
        </p:blipFill>
        <p:spPr>
          <a:xfrm>
            <a:off x="1335675" y="2722150"/>
            <a:ext cx="2038750" cy="171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9"/>
          <p:cNvSpPr txBox="1"/>
          <p:nvPr/>
        </p:nvSpPr>
        <p:spPr>
          <a:xfrm>
            <a:off x="269975" y="5073375"/>
            <a:ext cx="1062300" cy="13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Bai Jamjuree"/>
                <a:ea typeface="Bai Jamjuree"/>
                <a:cs typeface="Bai Jamjuree"/>
                <a:sym typeface="Bai Jamjuree"/>
              </a:rPr>
              <a:t>Luna’s fuzzy blanket</a:t>
            </a:r>
            <a:endParaRPr b="1" sz="1100">
              <a:solidFill>
                <a:schemeClr val="lt1"/>
              </a:solidFill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193775" y="2939775"/>
            <a:ext cx="1183800" cy="13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Bai Jamjuree"/>
                <a:ea typeface="Bai Jamjuree"/>
                <a:cs typeface="Bai Jamjuree"/>
                <a:sym typeface="Bai Jamjuree"/>
              </a:rPr>
              <a:t>Baby Panda’s home</a:t>
            </a:r>
            <a:endParaRPr b="1" sz="1100">
              <a:solidFill>
                <a:schemeClr val="lt1"/>
              </a:solidFill>
            </a:endParaRPr>
          </a:p>
        </p:txBody>
      </p:sp>
      <p:pic>
        <p:nvPicPr>
          <p:cNvPr id="171" name="Google Shape;171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4208700" y="3739450"/>
            <a:ext cx="2420699" cy="24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88775" y="5227425"/>
            <a:ext cx="1062300" cy="10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157913" y="3960851"/>
            <a:ext cx="1137225" cy="219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9"/>
          <p:cNvSpPr txBox="1"/>
          <p:nvPr/>
        </p:nvSpPr>
        <p:spPr>
          <a:xfrm>
            <a:off x="9316400" y="3739450"/>
            <a:ext cx="2332500" cy="11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Bai Jamjuree"/>
                <a:ea typeface="Bai Jamjuree"/>
                <a:cs typeface="Bai Jamjuree"/>
                <a:sym typeface="Bai Jamjuree"/>
              </a:rPr>
              <a:t>Play video to hear Baby Panda eat!</a:t>
            </a:r>
            <a:endParaRPr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 txBox="1"/>
          <p:nvPr/>
        </p:nvSpPr>
        <p:spPr>
          <a:xfrm>
            <a:off x="1331425" y="760325"/>
            <a:ext cx="4449600" cy="6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E30389"/>
                </a:solidFill>
                <a:latin typeface="Rammetto One"/>
                <a:ea typeface="Rammetto One"/>
                <a:cs typeface="Rammetto One"/>
                <a:sym typeface="Rammetto One"/>
              </a:rPr>
              <a:t>Meet Miss Turtle</a:t>
            </a:r>
            <a:endParaRPr sz="32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180" name="Google Shape;180;p20">
            <a:hlinkClick action="ppaction://hlinksldjump" r:id="rId3"/>
          </p:cNvPr>
          <p:cNvSpPr/>
          <p:nvPr/>
        </p:nvSpPr>
        <p:spPr>
          <a:xfrm>
            <a:off x="421513" y="284075"/>
            <a:ext cx="909900" cy="914400"/>
          </a:xfrm>
          <a:prstGeom prst="ellipse">
            <a:avLst/>
          </a:prstGeom>
          <a:solidFill>
            <a:srgbClr val="F2F2F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34343"/>
                </a:solidFill>
                <a:latin typeface="Bai Jamjuree"/>
                <a:ea typeface="Bai Jamjuree"/>
                <a:cs typeface="Bai Jamjuree"/>
                <a:sym typeface="Bai Jamjuree"/>
              </a:rPr>
              <a:t>GO BACK</a:t>
            </a:r>
            <a:endParaRPr b="1" sz="1300">
              <a:solidFill>
                <a:srgbClr val="43434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181" name="Google Shape;181;p20">
            <a:hlinkClick action="ppaction://hlinksldjump"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69614" y="851124"/>
            <a:ext cx="2263597" cy="14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 txBox="1"/>
          <p:nvPr/>
        </p:nvSpPr>
        <p:spPr>
          <a:xfrm>
            <a:off x="943825" y="1297675"/>
            <a:ext cx="7887000" cy="11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Juan: Turtles can be found all over the world. She likes to swim in shallow water up to your ankles and live on land 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with pebbles the size of pencil erasers. 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0"/>
          <p:cNvSpPr txBox="1"/>
          <p:nvPr/>
        </p:nvSpPr>
        <p:spPr>
          <a:xfrm>
            <a:off x="715225" y="2272975"/>
            <a:ext cx="9918300" cy="1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Bai Jamjuree"/>
                <a:ea typeface="Bai Jamjuree"/>
                <a:cs typeface="Bai Jamjuree"/>
                <a:sym typeface="Bai Jamjuree"/>
              </a:rPr>
              <a:t>Luna: Her shell feels as hard as a rock!</a:t>
            </a:r>
            <a:endParaRPr sz="2200">
              <a:solidFill>
                <a:schemeClr val="accent3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Mom</a:t>
            </a: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: Be careful though because you are only touching her shell. Her actual body and head is softer, like your skin.</a:t>
            </a:r>
            <a:endParaRPr sz="2200">
              <a:solidFill>
                <a:srgbClr val="38761D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Juan: She can pop her head in and out of her shell, like those whack-a-mole games, in order to hide from predators. </a:t>
            </a:r>
            <a:endParaRPr sz="2200">
              <a:solidFill>
                <a:schemeClr val="accent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184" name="Google Shape;184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768987" y="4079845"/>
            <a:ext cx="2160275" cy="241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23369" y="5613033"/>
            <a:ext cx="918621" cy="814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06966" y="5192270"/>
            <a:ext cx="1151410" cy="814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0"/>
          <p:cNvPicPr preferRelativeResize="0"/>
          <p:nvPr/>
        </p:nvPicPr>
        <p:blipFill rotWithShape="1">
          <a:blip r:embed="rId9">
            <a:alphaModFix/>
          </a:blip>
          <a:srcRect b="0" l="0" r="0" t="27172"/>
          <a:stretch/>
        </p:blipFill>
        <p:spPr>
          <a:xfrm>
            <a:off x="8358175" y="4585575"/>
            <a:ext cx="2519250" cy="20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8825" y="4847650"/>
            <a:ext cx="2160276" cy="162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 txBox="1"/>
          <p:nvPr/>
        </p:nvSpPr>
        <p:spPr>
          <a:xfrm>
            <a:off x="10863025" y="4991163"/>
            <a:ext cx="1062300" cy="13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Bai Jamjuree"/>
                <a:ea typeface="Bai Jamjuree"/>
                <a:cs typeface="Bai Jamjuree"/>
                <a:sym typeface="Bai Jamjuree"/>
              </a:rPr>
              <a:t>Miss Turtle’s home</a:t>
            </a:r>
            <a:endParaRPr b="1" sz="1100">
              <a:solidFill>
                <a:schemeClr val="lt1"/>
              </a:solidFill>
            </a:endParaRPr>
          </a:p>
        </p:txBody>
      </p:sp>
      <p:pic>
        <p:nvPicPr>
          <p:cNvPr id="190" name="Google Shape;190;p2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39050" y="4079838"/>
            <a:ext cx="1137238" cy="2071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1"/>
          <p:cNvSpPr txBox="1"/>
          <p:nvPr/>
        </p:nvSpPr>
        <p:spPr>
          <a:xfrm>
            <a:off x="3612775" y="757050"/>
            <a:ext cx="4091400" cy="5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37B44D"/>
                </a:solidFill>
                <a:latin typeface="Rammetto One"/>
                <a:ea typeface="Rammetto One"/>
                <a:cs typeface="Rammetto One"/>
                <a:sym typeface="Rammetto One"/>
              </a:rPr>
              <a:t>Missy Elephant</a:t>
            </a:r>
            <a:r>
              <a:rPr lang="en" sz="3200">
                <a:solidFill>
                  <a:schemeClr val="accent2"/>
                </a:solidFill>
                <a:latin typeface="Rammetto One"/>
                <a:ea typeface="Rammetto One"/>
                <a:cs typeface="Rammetto One"/>
                <a:sym typeface="Rammetto One"/>
              </a:rPr>
              <a:t> </a:t>
            </a:r>
            <a:endParaRPr sz="3200">
              <a:latin typeface="Rammetto One"/>
              <a:ea typeface="Rammetto One"/>
              <a:cs typeface="Rammetto One"/>
              <a:sym typeface="Rammetto One"/>
            </a:endParaRPr>
          </a:p>
        </p:txBody>
      </p:sp>
      <p:sp>
        <p:nvSpPr>
          <p:cNvPr id="196" name="Google Shape;196;p21">
            <a:hlinkClick action="ppaction://hlinksldjump" r:id="rId3"/>
          </p:cNvPr>
          <p:cNvSpPr/>
          <p:nvPr/>
        </p:nvSpPr>
        <p:spPr>
          <a:xfrm>
            <a:off x="10865563" y="557200"/>
            <a:ext cx="909900" cy="914400"/>
          </a:xfrm>
          <a:prstGeom prst="ellipse">
            <a:avLst/>
          </a:prstGeom>
          <a:solidFill>
            <a:srgbClr val="F2F2F2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34343"/>
                </a:solidFill>
                <a:latin typeface="Bai Jamjuree"/>
                <a:ea typeface="Bai Jamjuree"/>
                <a:cs typeface="Bai Jamjuree"/>
                <a:sym typeface="Bai Jamjuree"/>
              </a:rPr>
              <a:t>GO BACK</a:t>
            </a:r>
            <a:endParaRPr b="1" sz="1300">
              <a:solidFill>
                <a:srgbClr val="434343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197" name="Google Shape;197;p21">
            <a:hlinkClick action="ppaction://hlinksldjump"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061" y="470825"/>
            <a:ext cx="2038750" cy="203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1"/>
          <p:cNvSpPr txBox="1"/>
          <p:nvPr/>
        </p:nvSpPr>
        <p:spPr>
          <a:xfrm>
            <a:off x="3618625" y="1395400"/>
            <a:ext cx="8275200" cy="24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Bai Jamjuree"/>
                <a:ea typeface="Bai Jamjuree"/>
                <a:cs typeface="Bai Jamjuree"/>
                <a:sym typeface="Bai Jamjuree"/>
              </a:rPr>
              <a:t>Luna: I love elephants! I know they can live in various places in Africa like in dry yellow-brown grasslands or bright green grassy fields. </a:t>
            </a:r>
            <a:endParaRPr sz="2200">
              <a:solidFill>
                <a:schemeClr val="accent3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Mom</a:t>
            </a:r>
            <a:r>
              <a:rPr lang="en" sz="2200">
                <a:solidFill>
                  <a:srgbClr val="38761D"/>
                </a:solidFill>
                <a:latin typeface="Bai Jamjuree"/>
                <a:ea typeface="Bai Jamjuree"/>
                <a:cs typeface="Bai Jamjuree"/>
                <a:sym typeface="Bai Jamjuree"/>
              </a:rPr>
              <a:t>: They can also live in wetlands which feel like the mucky mud after it rains. </a:t>
            </a:r>
            <a:endParaRPr sz="2200">
              <a:solidFill>
                <a:srgbClr val="38761D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  <a:latin typeface="Bai Jamjuree"/>
                <a:ea typeface="Bai Jamjuree"/>
                <a:cs typeface="Bai Jamjuree"/>
                <a:sym typeface="Bai Jamjuree"/>
              </a:rPr>
              <a:t>Juan: Here she comes, say hi!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  <a:latin typeface="Bai Jamjuree"/>
                <a:ea typeface="Bai Jamjuree"/>
                <a:cs typeface="Bai Jamjuree"/>
                <a:sym typeface="Bai Jamjuree"/>
              </a:rPr>
              <a:t>Luna: Hello Missy Elephant</a:t>
            </a:r>
            <a:endParaRPr sz="2200">
              <a:solidFill>
                <a:schemeClr val="dk2"/>
              </a:solidFill>
              <a:latin typeface="Bai Jamjuree"/>
              <a:ea typeface="Bai Jamjuree"/>
              <a:cs typeface="Bai Jamjuree"/>
              <a:sym typeface="Bai Jamjuree"/>
            </a:endParaRPr>
          </a:p>
        </p:txBody>
      </p:sp>
      <p:pic>
        <p:nvPicPr>
          <p:cNvPr id="199" name="Google Shape;19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685074" y="3992170"/>
            <a:ext cx="2160275" cy="241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77200" y="4043750"/>
            <a:ext cx="1141675" cy="230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0400" y="2976375"/>
            <a:ext cx="2208225" cy="162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363962" y="3429000"/>
            <a:ext cx="2038750" cy="2038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und effect representing the sound of an elephant using its trunk.&#10;If you need a sound effect, you can ask for it in the comment section.&#10;--&#10;License: Attribution 3.0 Unported (CC BY 3.0)&#10;https://creativecommons.org/licenses/by/3.0/&#10;Attribution required only for YouTube videos. A simple link in the video description to the sound effect or my channel can be used to make the attribution.&#10;-&#10;free sound effect&#10;sound effects&#10;sound effect&#10;sound effect free&#10;royalty free sound effect&#10;non-copyright sound effect&#10;non-copyrighted sound effect&#10;sound effect library&#10;sfx" id="203" name="Google Shape;203;p21" title="Elephant sound effect 1 - No copyright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34375" y="4758275"/>
            <a:ext cx="2160275" cy="162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 txBox="1"/>
          <p:nvPr/>
        </p:nvSpPr>
        <p:spPr>
          <a:xfrm>
            <a:off x="119500" y="3276600"/>
            <a:ext cx="1370700" cy="13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Bai Jamjuree"/>
                <a:ea typeface="Bai Jamjuree"/>
                <a:cs typeface="Bai Jamjuree"/>
                <a:sym typeface="Bai Jamjuree"/>
              </a:rPr>
              <a:t>Missy’s</a:t>
            </a:r>
            <a:endParaRPr b="1" sz="1900">
              <a:solidFill>
                <a:schemeClr val="lt1"/>
              </a:solidFill>
              <a:latin typeface="Bai Jamjuree"/>
              <a:ea typeface="Bai Jamjuree"/>
              <a:cs typeface="Bai Jamjuree"/>
              <a:sym typeface="Bai Jamjure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Bai Jamjuree"/>
                <a:ea typeface="Bai Jamjuree"/>
                <a:cs typeface="Bai Jamjuree"/>
                <a:sym typeface="Bai Jamjuree"/>
              </a:rPr>
              <a:t>Home</a:t>
            </a:r>
            <a:endParaRPr b="1" sz="1100">
              <a:solidFill>
                <a:schemeClr val="lt1"/>
              </a:solidFill>
            </a:endParaRPr>
          </a:p>
        </p:txBody>
      </p:sp>
      <p:sp>
        <p:nvSpPr>
          <p:cNvPr id="205" name="Google Shape;205;p21"/>
          <p:cNvSpPr txBox="1"/>
          <p:nvPr/>
        </p:nvSpPr>
        <p:spPr>
          <a:xfrm>
            <a:off x="195700" y="4769200"/>
            <a:ext cx="1290900" cy="17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lt1"/>
                </a:solidFill>
                <a:latin typeface="Bai Jamjuree"/>
                <a:ea typeface="Bai Jamjuree"/>
                <a:cs typeface="Bai Jamjuree"/>
                <a:sym typeface="Bai Jamjuree"/>
              </a:rPr>
              <a:t>Press video to hear Missy say hi!</a:t>
            </a:r>
            <a:endParaRPr b="1" sz="1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FFFFF"/>
      </a:lt1>
      <a:dk2>
        <a:srgbClr val="014A7B"/>
      </a:dk2>
      <a:lt2>
        <a:srgbClr val="EE1858"/>
      </a:lt2>
      <a:accent1>
        <a:srgbClr val="3D85C6"/>
      </a:accent1>
      <a:accent2>
        <a:srgbClr val="37B44D"/>
      </a:accent2>
      <a:accent3>
        <a:srgbClr val="942A8E"/>
      </a:accent3>
      <a:accent4>
        <a:srgbClr val="89C443"/>
      </a:accent4>
      <a:accent5>
        <a:srgbClr val="FF9900"/>
      </a:accent5>
      <a:accent6>
        <a:srgbClr val="E303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