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58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59" r:id="rId36"/>
    <p:sldId id="293" r:id="rId37"/>
    <p:sldId id="294" r:id="rId38"/>
    <p:sldId id="295" r:id="rId39"/>
    <p:sldId id="296" r:id="rId40"/>
    <p:sldId id="297" r:id="rId41"/>
    <p:sldId id="298" r:id="rId42"/>
    <p:sldId id="260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79"/>
    <p:restoredTop sz="94452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beckl:Dropbox:Books:U.S.:3_Balancing:Balancing%20Stats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beckl:Dropbox:Books:U.S.:3_Balancing:Balancing%20Stats.xlsb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beckl:Dropbox:Books:U.S.:3_Balancing:Balancing%20Stats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chael:Dropbox:Books:U.S.:3_Balancing:Balancing%20Stats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Attack Submarines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658555838414899"/>
          <c:y val="0.187301587301587"/>
          <c:w val="0.64070919706465301"/>
          <c:h val="0.49864579427571498"/>
        </c:manualLayout>
      </c:layout>
      <c:lineChart>
        <c:grouping val="standard"/>
        <c:varyColors val="0"/>
        <c:ser>
          <c:idx val="0"/>
          <c:order val="0"/>
          <c:tx>
            <c:strRef>
              <c:f>'1_balancing China'!$A$3</c:f>
              <c:strCache>
                <c:ptCount val="1"/>
                <c:pt idx="0">
                  <c:v>China</c:v>
                </c:pt>
              </c:strCache>
            </c:strRef>
          </c:tx>
          <c:spPr>
            <a:ln w="19050"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'1_balancing China'!$B$2:$C$2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China'!$B$3:$C$3</c:f>
              <c:numCache>
                <c:formatCode>General</c:formatCode>
                <c:ptCount val="2"/>
                <c:pt idx="0">
                  <c:v>24</c:v>
                </c:pt>
                <c:pt idx="1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9E-7445-A3EE-C681804AC7F7}"/>
            </c:ext>
          </c:extLst>
        </c:ser>
        <c:ser>
          <c:idx val="1"/>
          <c:order val="1"/>
          <c:tx>
            <c:strRef>
              <c:f>'1_balancing China'!$A$4</c:f>
              <c:strCache>
                <c:ptCount val="1"/>
                <c:pt idx="0">
                  <c:v>U.S. Allies</c:v>
                </c:pt>
              </c:strCache>
            </c:strRef>
          </c:tx>
          <c:spPr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  <c:marker>
            <c:symbol val="circle"/>
            <c:size val="8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cat>
            <c:numRef>
              <c:f>'1_balancing China'!$B$2:$C$2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China'!$B$4:$C$4</c:f>
              <c:numCache>
                <c:formatCode>General</c:formatCode>
                <c:ptCount val="2"/>
                <c:pt idx="0">
                  <c:v>30</c:v>
                </c:pt>
                <c:pt idx="1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9E-7445-A3EE-C681804AC7F7}"/>
            </c:ext>
          </c:extLst>
        </c:ser>
        <c:ser>
          <c:idx val="2"/>
          <c:order val="2"/>
          <c:tx>
            <c:strRef>
              <c:f>'1_balancing China'!$A$5</c:f>
              <c:strCache>
                <c:ptCount val="1"/>
                <c:pt idx="0">
                  <c:v>Disputants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Dot"/>
            </a:ln>
          </c:spPr>
          <c:marker>
            <c:symbol val="circle"/>
            <c:size val="8"/>
            <c:spPr>
              <a:pattFill prst="pct50">
                <a:fgClr>
                  <a:schemeClr val="tx1"/>
                </a:fgClr>
                <a:bgClr>
                  <a:prstClr val="white"/>
                </a:bgClr>
              </a:pattFill>
            </c:spPr>
          </c:marker>
          <c:dPt>
            <c:idx val="0"/>
            <c:marker>
              <c:spPr>
                <a:solidFill>
                  <a:schemeClr val="tx1"/>
                </a:solidFill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A09E-7445-A3EE-C681804AC7F7}"/>
              </c:ext>
            </c:extLst>
          </c:dPt>
          <c:cat>
            <c:numRef>
              <c:f>'1_balancing China'!$B$2:$C$2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China'!$B$5:$C$5</c:f>
              <c:numCache>
                <c:formatCode>General</c:formatCode>
                <c:ptCount val="2"/>
                <c:pt idx="0">
                  <c:v>24</c:v>
                </c:pt>
                <c:pt idx="1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9E-7445-A3EE-C681804AC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761440"/>
        <c:axId val="270763216"/>
      </c:lineChart>
      <c:catAx>
        <c:axId val="2707614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70763216"/>
        <c:crosses val="autoZero"/>
        <c:auto val="1"/>
        <c:lblAlgn val="ctr"/>
        <c:lblOffset val="100"/>
        <c:noMultiLvlLbl val="0"/>
      </c:catAx>
      <c:valAx>
        <c:axId val="270763216"/>
        <c:scaling>
          <c:orientation val="minMax"/>
        </c:scaling>
        <c:delete val="0"/>
        <c:axPos val="r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crossAx val="270761440"/>
        <c:crosses val="max"/>
        <c:crossBetween val="midCat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Destroyers, Frigates, and </a:t>
            </a:r>
            <a:r>
              <a:rPr lang="en-US" sz="1400" baseline="0"/>
              <a:t> Cruisers</a:t>
            </a:r>
            <a:endParaRPr lang="en-US" sz="140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43746317424608"/>
          <c:y val="0.18754561929758801"/>
          <c:w val="0.644024008277161"/>
          <c:h val="0.49770434945631797"/>
        </c:manualLayout>
      </c:layout>
      <c:lineChart>
        <c:grouping val="standard"/>
        <c:varyColors val="0"/>
        <c:ser>
          <c:idx val="0"/>
          <c:order val="0"/>
          <c:tx>
            <c:strRef>
              <c:f>'1_balancing China'!$D$3</c:f>
              <c:strCache>
                <c:ptCount val="1"/>
                <c:pt idx="0">
                  <c:v>China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'1_balancing China'!$E$2:$F$2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China'!$E$3:$F$3</c:f>
              <c:numCache>
                <c:formatCode>General</c:formatCode>
                <c:ptCount val="2"/>
                <c:pt idx="0">
                  <c:v>15</c:v>
                </c:pt>
                <c:pt idx="1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85-AC4D-BABD-C844EB918C58}"/>
            </c:ext>
          </c:extLst>
        </c:ser>
        <c:ser>
          <c:idx val="1"/>
          <c:order val="1"/>
          <c:tx>
            <c:strRef>
              <c:f>'1_balancing China'!$D$4</c:f>
              <c:strCache>
                <c:ptCount val="1"/>
                <c:pt idx="0">
                  <c:v>U.S. Allies</c:v>
                </c:pt>
              </c:strCache>
            </c:strRef>
          </c:tx>
          <c:spPr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  <c:marker>
            <c:symbol val="circle"/>
            <c:size val="8"/>
            <c:spPr>
              <a:solidFill>
                <a:schemeClr val="tx1">
                  <a:lumMod val="50000"/>
                  <a:lumOff val="50000"/>
                </a:schemeClr>
              </a:solidFill>
            </c:spPr>
          </c:marker>
          <c:cat>
            <c:numRef>
              <c:f>'1_balancing China'!$E$2:$F$2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China'!$E$4:$F$4</c:f>
              <c:numCache>
                <c:formatCode>General</c:formatCode>
                <c:ptCount val="2"/>
                <c:pt idx="0">
                  <c:v>77</c:v>
                </c:pt>
                <c:pt idx="1">
                  <c:v>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85-AC4D-BABD-C844EB918C58}"/>
            </c:ext>
          </c:extLst>
        </c:ser>
        <c:ser>
          <c:idx val="2"/>
          <c:order val="2"/>
          <c:tx>
            <c:strRef>
              <c:f>'1_balancing China'!$D$5</c:f>
              <c:strCache>
                <c:ptCount val="1"/>
                <c:pt idx="0">
                  <c:v>Disputants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Dot"/>
            </a:ln>
          </c:spPr>
          <c:marker>
            <c:symbol val="circle"/>
            <c:size val="8"/>
            <c:spPr>
              <a:pattFill prst="pct50">
                <a:fgClr>
                  <a:schemeClr val="dk1">
                    <a:tint val="78000"/>
                  </a:schemeClr>
                </a:fgClr>
                <a:bgClr>
                  <a:prstClr val="white"/>
                </a:bgClr>
              </a:pattFill>
              <a:ln>
                <a:prstDash val="solid"/>
              </a:ln>
            </c:spPr>
          </c:marker>
          <c:cat>
            <c:numRef>
              <c:f>'1_balancing China'!$E$2:$F$2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China'!$E$5:$F$5</c:f>
              <c:numCache>
                <c:formatCode>General</c:formatCode>
                <c:ptCount val="2"/>
                <c:pt idx="0">
                  <c:v>71</c:v>
                </c:pt>
                <c:pt idx="1">
                  <c:v>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785-AC4D-BABD-C844EB918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53872"/>
        <c:axId val="273155920"/>
      </c:lineChart>
      <c:catAx>
        <c:axId val="27315387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73155920"/>
        <c:crosses val="autoZero"/>
        <c:auto val="1"/>
        <c:lblAlgn val="ctr"/>
        <c:lblOffset val="100"/>
        <c:noMultiLvlLbl val="0"/>
      </c:catAx>
      <c:valAx>
        <c:axId val="273155920"/>
        <c:scaling>
          <c:orientation val="minMax"/>
        </c:scaling>
        <c:delete val="0"/>
        <c:axPos val="r"/>
        <c:majorGridlines>
          <c:spPr>
            <a:ln w="9525" cmpd="sng">
              <a:solidFill>
                <a:schemeClr val="bg1">
                  <a:lumMod val="75000"/>
                </a:schemeClr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crossAx val="273153872"/>
        <c:crosses val="max"/>
        <c:crossBetween val="midCat"/>
      </c:valAx>
    </c:plotArea>
    <c:legend>
      <c:legendPos val="b"/>
      <c:layout>
        <c:manualLayout>
          <c:xMode val="edge"/>
          <c:yMode val="edge"/>
          <c:x val="0.134418723975293"/>
          <c:y val="0.74150856142982102"/>
          <c:w val="0.778062337150074"/>
          <c:h val="0.2465865980263020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Anti-Submarine</a:t>
            </a:r>
            <a:r>
              <a:rPr lang="en-US" sz="1400" baseline="0"/>
              <a:t> Aircraft/Helicopters</a:t>
            </a:r>
            <a:endParaRPr lang="en-US" sz="140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8067835505524"/>
          <c:y val="0.18809523809523801"/>
          <c:w val="0.644024008277161"/>
          <c:h val="0.49785214348206502"/>
        </c:manualLayout>
      </c:layout>
      <c:lineChart>
        <c:grouping val="standard"/>
        <c:varyColors val="0"/>
        <c:ser>
          <c:idx val="0"/>
          <c:order val="0"/>
          <c:tx>
            <c:strRef>
              <c:f>'1_balancing China'!$G$3</c:f>
              <c:strCache>
                <c:ptCount val="1"/>
                <c:pt idx="0">
                  <c:v>China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'1_balancing China'!$H$2:$I$2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China'!$H$3:$I$3</c:f>
              <c:numCache>
                <c:formatCode>General</c:formatCode>
                <c:ptCount val="2"/>
                <c:pt idx="0">
                  <c:v>12</c:v>
                </c:pt>
                <c:pt idx="1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D4-7848-9CBF-261416F46AF0}"/>
            </c:ext>
          </c:extLst>
        </c:ser>
        <c:ser>
          <c:idx val="1"/>
          <c:order val="1"/>
          <c:tx>
            <c:strRef>
              <c:f>'1_balancing China'!$G$4</c:f>
              <c:strCache>
                <c:ptCount val="1"/>
                <c:pt idx="0">
                  <c:v>U.S. Allies</c:v>
                </c:pt>
              </c:strCache>
            </c:strRef>
          </c:tx>
          <c:spPr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  <c:marker>
            <c:symbol val="circle"/>
            <c:size val="8"/>
            <c:spPr>
              <a:solidFill>
                <a:schemeClr val="tx1">
                  <a:lumMod val="50000"/>
                  <a:lumOff val="50000"/>
                </a:schemeClr>
              </a:solidFill>
            </c:spPr>
          </c:marker>
          <c:cat>
            <c:numRef>
              <c:f>'1_balancing China'!$H$2:$I$2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China'!$H$4:$I$4</c:f>
              <c:numCache>
                <c:formatCode>General</c:formatCode>
                <c:ptCount val="2"/>
                <c:pt idx="0">
                  <c:v>182</c:v>
                </c:pt>
                <c:pt idx="1">
                  <c:v>276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D4-7848-9CBF-261416F46AF0}"/>
            </c:ext>
          </c:extLst>
        </c:ser>
        <c:ser>
          <c:idx val="2"/>
          <c:order val="2"/>
          <c:tx>
            <c:strRef>
              <c:f>'1_balancing China'!$G$5</c:f>
              <c:strCache>
                <c:ptCount val="1"/>
                <c:pt idx="0">
                  <c:v>Disputants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Dot"/>
            </a:ln>
          </c:spPr>
          <c:marker>
            <c:symbol val="circle"/>
            <c:size val="8"/>
            <c:spPr>
              <a:pattFill prst="pct50">
                <a:fgClr>
                  <a:schemeClr val="dk1">
                    <a:tint val="78000"/>
                  </a:schemeClr>
                </a:fgClr>
                <a:bgClr>
                  <a:prstClr val="white"/>
                </a:bgClr>
              </a:pattFill>
            </c:spPr>
          </c:marker>
          <c:cat>
            <c:numRef>
              <c:f>'1_balancing China'!$H$2:$I$2</c:f>
              <c:numCache>
                <c:formatCode>General</c:formatCode>
                <c:ptCount val="2"/>
                <c:pt idx="0">
                  <c:v>2005</c:v>
                </c:pt>
                <c:pt idx="1">
                  <c:v>2015</c:v>
                </c:pt>
              </c:numCache>
            </c:numRef>
          </c:cat>
          <c:val>
            <c:numRef>
              <c:f>'1_balancing China'!$H$5:$I$5</c:f>
              <c:numCache>
                <c:formatCode>General</c:formatCode>
                <c:ptCount val="2"/>
                <c:pt idx="0">
                  <c:v>187</c:v>
                </c:pt>
                <c:pt idx="1">
                  <c:v>257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ED4-7848-9CBF-261416F46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418768"/>
        <c:axId val="230409184"/>
      </c:lineChart>
      <c:catAx>
        <c:axId val="23041876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30409184"/>
        <c:crosses val="autoZero"/>
        <c:auto val="1"/>
        <c:lblAlgn val="ctr"/>
        <c:lblOffset val="100"/>
        <c:noMultiLvlLbl val="0"/>
      </c:catAx>
      <c:valAx>
        <c:axId val="230409184"/>
        <c:scaling>
          <c:orientation val="minMax"/>
        </c:scaling>
        <c:delete val="0"/>
        <c:axPos val="r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230418768"/>
        <c:crosses val="max"/>
        <c:crossBetween val="midCat"/>
      </c:valAx>
    </c:plotArea>
    <c:legend>
      <c:legendPos val="b"/>
      <c:layout>
        <c:manualLayout>
          <c:xMode val="edge"/>
          <c:yMode val="edge"/>
          <c:x val="0.14463154511701101"/>
          <c:y val="0.75675321834770704"/>
          <c:w val="0.75318237757405204"/>
          <c:h val="0.2432467816522929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Defense</a:t>
            </a:r>
            <a:r>
              <a:rPr lang="en-US" baseline="0" dirty="0"/>
              <a:t> Spending 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'1_def $_china'!$A$9</c:f>
              <c:strCache>
                <c:ptCount val="1"/>
                <c:pt idx="0">
                  <c:v>Disputants + Russia</c:v>
                </c:pt>
              </c:strCache>
            </c:strRef>
          </c:tx>
          <c:marker>
            <c:symbol val="none"/>
          </c:marker>
          <c:cat>
            <c:numRef>
              <c:f>'1_def $_china'!$B$8:$X$8</c:f>
              <c:numCache>
                <c:formatCode>General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numCache>
            </c:numRef>
          </c:cat>
          <c:val>
            <c:numRef>
              <c:f>'1_def $_china'!$B$9:$X$9</c:f>
              <c:numCache>
                <c:formatCode>General</c:formatCode>
                <c:ptCount val="23"/>
                <c:pt idx="1">
                  <c:v>165367.1</c:v>
                </c:pt>
                <c:pt idx="2">
                  <c:v>164838.79999999999</c:v>
                </c:pt>
                <c:pt idx="3">
                  <c:v>164136.79999999999</c:v>
                </c:pt>
                <c:pt idx="4">
                  <c:v>147278.70000000001</c:v>
                </c:pt>
                <c:pt idx="5">
                  <c:v>147590.5</c:v>
                </c:pt>
                <c:pt idx="6">
                  <c:v>152538.9</c:v>
                </c:pt>
                <c:pt idx="7">
                  <c:v>137819.20000000001</c:v>
                </c:pt>
                <c:pt idx="8">
                  <c:v>145578</c:v>
                </c:pt>
                <c:pt idx="9">
                  <c:v>154902.5</c:v>
                </c:pt>
                <c:pt idx="10">
                  <c:v>159408</c:v>
                </c:pt>
                <c:pt idx="11">
                  <c:v>164230.20000000001</c:v>
                </c:pt>
                <c:pt idx="12">
                  <c:v>170862.8</c:v>
                </c:pt>
                <c:pt idx="13">
                  <c:v>177840.6</c:v>
                </c:pt>
                <c:pt idx="14">
                  <c:v>187785</c:v>
                </c:pt>
                <c:pt idx="15">
                  <c:v>193504</c:v>
                </c:pt>
                <c:pt idx="16">
                  <c:v>201726</c:v>
                </c:pt>
                <c:pt idx="17">
                  <c:v>212677</c:v>
                </c:pt>
                <c:pt idx="18">
                  <c:v>225769</c:v>
                </c:pt>
                <c:pt idx="19">
                  <c:v>225788</c:v>
                </c:pt>
                <c:pt idx="20">
                  <c:v>233830</c:v>
                </c:pt>
                <c:pt idx="21">
                  <c:v>245578</c:v>
                </c:pt>
                <c:pt idx="22">
                  <c:v>250470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45-3E42-B49E-5788EEE9ED9B}"/>
            </c:ext>
          </c:extLst>
        </c:ser>
        <c:ser>
          <c:idx val="1"/>
          <c:order val="1"/>
          <c:tx>
            <c:strRef>
              <c:f>'1_def $_china'!$A$10</c:f>
              <c:strCache>
                <c:ptCount val="1"/>
                <c:pt idx="0">
                  <c:v>Disputants</c:v>
                </c:pt>
              </c:strCache>
            </c:strRef>
          </c:tx>
          <c:marker>
            <c:symbol val="none"/>
          </c:marker>
          <c:cat>
            <c:numRef>
              <c:f>'1_def $_china'!$B$8:$X$8</c:f>
              <c:numCache>
                <c:formatCode>General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numCache>
            </c:numRef>
          </c:cat>
          <c:val>
            <c:numRef>
              <c:f>'1_def $_china'!$B$10:$X$10</c:f>
              <c:numCache>
                <c:formatCode>General</c:formatCode>
                <c:ptCount val="23"/>
                <c:pt idx="1">
                  <c:v>101178</c:v>
                </c:pt>
                <c:pt idx="2">
                  <c:v>107757</c:v>
                </c:pt>
                <c:pt idx="3">
                  <c:v>110206</c:v>
                </c:pt>
                <c:pt idx="4">
                  <c:v>110723</c:v>
                </c:pt>
                <c:pt idx="5">
                  <c:v>112698</c:v>
                </c:pt>
                <c:pt idx="6">
                  <c:v>115012</c:v>
                </c:pt>
                <c:pt idx="7">
                  <c:v>114431</c:v>
                </c:pt>
                <c:pt idx="8">
                  <c:v>119984</c:v>
                </c:pt>
                <c:pt idx="9">
                  <c:v>121158</c:v>
                </c:pt>
                <c:pt idx="10">
                  <c:v>123040</c:v>
                </c:pt>
                <c:pt idx="11">
                  <c:v>124071</c:v>
                </c:pt>
                <c:pt idx="12">
                  <c:v>128529</c:v>
                </c:pt>
                <c:pt idx="13">
                  <c:v>133767</c:v>
                </c:pt>
                <c:pt idx="14">
                  <c:v>137944</c:v>
                </c:pt>
                <c:pt idx="15">
                  <c:v>138453</c:v>
                </c:pt>
                <c:pt idx="16">
                  <c:v>141327</c:v>
                </c:pt>
                <c:pt idx="17">
                  <c:v>146830</c:v>
                </c:pt>
                <c:pt idx="18">
                  <c:v>157074</c:v>
                </c:pt>
                <c:pt idx="19">
                  <c:v>155475</c:v>
                </c:pt>
                <c:pt idx="20">
                  <c:v>158876</c:v>
                </c:pt>
                <c:pt idx="21">
                  <c:v>159279</c:v>
                </c:pt>
                <c:pt idx="22">
                  <c:v>159578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45-3E42-B49E-5788EEE9ED9B}"/>
            </c:ext>
          </c:extLst>
        </c:ser>
        <c:ser>
          <c:idx val="2"/>
          <c:order val="2"/>
          <c:tx>
            <c:strRef>
              <c:f>'1_def $_china'!$A$11</c:f>
              <c:strCache>
                <c:ptCount val="1"/>
                <c:pt idx="0">
                  <c:v>China                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'1_def $_china'!$B$8:$X$8</c:f>
              <c:numCache>
                <c:formatCode>General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numCache>
            </c:numRef>
          </c:cat>
          <c:val>
            <c:numRef>
              <c:f>'1_def $_china'!$B$11:$X$11</c:f>
              <c:numCache>
                <c:formatCode>General</c:formatCode>
                <c:ptCount val="23"/>
                <c:pt idx="0">
                  <c:v>20833</c:v>
                </c:pt>
                <c:pt idx="1">
                  <c:v>25317</c:v>
                </c:pt>
                <c:pt idx="2">
                  <c:v>23454</c:v>
                </c:pt>
                <c:pt idx="3">
                  <c:v>22432</c:v>
                </c:pt>
                <c:pt idx="4">
                  <c:v>23059</c:v>
                </c:pt>
                <c:pt idx="5">
                  <c:v>25424</c:v>
                </c:pt>
                <c:pt idx="6">
                  <c:v>26335</c:v>
                </c:pt>
                <c:pt idx="7">
                  <c:v>29901</c:v>
                </c:pt>
                <c:pt idx="8">
                  <c:v>34454</c:v>
                </c:pt>
                <c:pt idx="9">
                  <c:v>37040</c:v>
                </c:pt>
                <c:pt idx="10">
                  <c:v>45422</c:v>
                </c:pt>
                <c:pt idx="11">
                  <c:v>52832</c:v>
                </c:pt>
                <c:pt idx="12">
                  <c:v>57390</c:v>
                </c:pt>
                <c:pt idx="13">
                  <c:v>63560</c:v>
                </c:pt>
                <c:pt idx="14">
                  <c:v>71496</c:v>
                </c:pt>
                <c:pt idx="15">
                  <c:v>83928</c:v>
                </c:pt>
                <c:pt idx="16">
                  <c:v>96782</c:v>
                </c:pt>
                <c:pt idx="17">
                  <c:v>106640</c:v>
                </c:pt>
                <c:pt idx="18">
                  <c:v>128734</c:v>
                </c:pt>
                <c:pt idx="19">
                  <c:v>136239</c:v>
                </c:pt>
                <c:pt idx="20">
                  <c:v>147268</c:v>
                </c:pt>
                <c:pt idx="21">
                  <c:v>159620</c:v>
                </c:pt>
                <c:pt idx="22">
                  <c:v>171381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45-3E42-B49E-5788EEE9ED9B}"/>
            </c:ext>
          </c:extLst>
        </c:ser>
        <c:ser>
          <c:idx val="3"/>
          <c:order val="3"/>
          <c:tx>
            <c:strRef>
              <c:f>'1_def $_china'!$A$12</c:f>
              <c:strCache>
                <c:ptCount val="1"/>
                <c:pt idx="0">
                  <c:v>U.S. Allies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'1_def $_china'!$B$8:$X$8</c:f>
              <c:numCache>
                <c:formatCode>General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numCache>
            </c:numRef>
          </c:cat>
          <c:val>
            <c:numRef>
              <c:f>'1_def $_china'!$B$12:$X$12</c:f>
              <c:numCache>
                <c:formatCode>General</c:formatCode>
                <c:ptCount val="23"/>
                <c:pt idx="0">
                  <c:v>94009</c:v>
                </c:pt>
                <c:pt idx="1">
                  <c:v>98601</c:v>
                </c:pt>
                <c:pt idx="2">
                  <c:v>103814</c:v>
                </c:pt>
                <c:pt idx="3">
                  <c:v>106053</c:v>
                </c:pt>
                <c:pt idx="4">
                  <c:v>106338</c:v>
                </c:pt>
                <c:pt idx="5">
                  <c:v>107938</c:v>
                </c:pt>
                <c:pt idx="6">
                  <c:v>108254</c:v>
                </c:pt>
                <c:pt idx="7">
                  <c:v>108255</c:v>
                </c:pt>
                <c:pt idx="8">
                  <c:v>110230</c:v>
                </c:pt>
                <c:pt idx="9">
                  <c:v>110884</c:v>
                </c:pt>
                <c:pt idx="10">
                  <c:v>111828</c:v>
                </c:pt>
                <c:pt idx="11">
                  <c:v>113422</c:v>
                </c:pt>
                <c:pt idx="12">
                  <c:v>115411</c:v>
                </c:pt>
                <c:pt idx="13">
                  <c:v>116809</c:v>
                </c:pt>
                <c:pt idx="14">
                  <c:v>119159</c:v>
                </c:pt>
                <c:pt idx="15">
                  <c:v>120499</c:v>
                </c:pt>
                <c:pt idx="16">
                  <c:v>123480</c:v>
                </c:pt>
                <c:pt idx="17">
                  <c:v>124845</c:v>
                </c:pt>
                <c:pt idx="18">
                  <c:v>129531</c:v>
                </c:pt>
                <c:pt idx="19">
                  <c:v>128482</c:v>
                </c:pt>
                <c:pt idx="20">
                  <c:v>130645</c:v>
                </c:pt>
                <c:pt idx="21">
                  <c:v>129915</c:v>
                </c:pt>
                <c:pt idx="22">
                  <c:v>129917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45-3E42-B49E-5788EEE9E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3222704"/>
        <c:axId val="273225536"/>
      </c:lineChart>
      <c:catAx>
        <c:axId val="273222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225536"/>
        <c:crosses val="autoZero"/>
        <c:auto val="1"/>
        <c:lblAlgn val="ctr"/>
        <c:lblOffset val="100"/>
        <c:noMultiLvlLbl val="0"/>
      </c:catAx>
      <c:valAx>
        <c:axId val="2732255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732227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8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5.m4a"/><Relationship Id="rId2" Type="http://schemas.microsoft.com/office/2007/relationships/media" Target="../media/media35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image" Target="../media/image39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media42.m4a"/><Relationship Id="rId2" Type="http://schemas.microsoft.com/office/2007/relationships/media" Target="../media/media42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1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1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chart" Target="../charts/chart4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1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II:  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Defend CCP Rule</a:t>
            </a:r>
          </a:p>
          <a:p>
            <a:r>
              <a:rPr lang="en-US" dirty="0"/>
              <a:t>Defend Sovereign Territory</a:t>
            </a:r>
          </a:p>
          <a:p>
            <a:r>
              <a:rPr lang="en-US" dirty="0"/>
              <a:t>Nuclear Deterrence </a:t>
            </a:r>
          </a:p>
          <a:p>
            <a:r>
              <a:rPr lang="en-US" dirty="0"/>
              <a:t>MOOTW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B22ADEF-CF67-6B4D-9058-B8BA148D42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933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459"/>
    </mc:Choice>
    <mc:Fallback>
      <p:transition spd="slow" advTm="85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300"/>
            <a:ext cx="9144000" cy="609897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221CE6F-68DA-7145-BD7B-A11EF0959A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25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56"/>
    </mc:Choice>
    <mc:Fallback>
      <p:transition spd="slow" advTm="35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5100"/>
            <a:ext cx="9144000" cy="65167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DE706F6-0ED9-1045-B8FF-C0D5B7B69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3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957"/>
    </mc:Choice>
    <mc:Fallback>
      <p:transition spd="slow" advTm="46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891" y="28593"/>
            <a:ext cx="6179723" cy="652644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710B160-50DA-8840-9281-4BF32C82A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7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40"/>
    </mc:Choice>
    <mc:Fallback>
      <p:transition spd="slow" advTm="43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77" y="682481"/>
            <a:ext cx="8365435" cy="555464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BC718B2-8079-034A-8B1A-ADC7D3E93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58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64"/>
    </mc:Choice>
    <mc:Fallback>
      <p:transition spd="slow" advTm="26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0"/>
            <a:ext cx="5694004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0D5B4AC-76C8-2544-9295-2835F8E95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49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56"/>
    </mc:Choice>
    <mc:Fallback>
      <p:transition spd="slow" advTm="7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14CC478-AFCF-8749-AFDF-A8AA95355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96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655"/>
    </mc:Choice>
    <mc:Fallback>
      <p:transition spd="slow" advTm="75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850900"/>
            <a:ext cx="6985000" cy="5156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6F661F-4D25-4A4B-A647-3A315DE9F7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64"/>
    </mc:Choice>
    <mc:Fallback>
      <p:transition spd="slow" advTm="26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715" y="-328569"/>
            <a:ext cx="5724775" cy="682834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7DD1EEB-6E74-7548-9322-C2B5F536E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2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76"/>
    </mc:Choice>
    <mc:Fallback>
      <p:transition spd="slow" advTm="27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192" y="682482"/>
            <a:ext cx="9316054" cy="542194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4AFCD30-5E9E-4C49-A6D7-A62BFCD6B3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86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34"/>
    </mc:Choice>
    <mc:Fallback>
      <p:transition spd="slow" advTm="60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153" y="262901"/>
            <a:ext cx="6729454" cy="63793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96F503-4AE9-7E43-BD4A-99DC926139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42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18"/>
    </mc:Choice>
    <mc:Fallback>
      <p:transition spd="slow" advTm="24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" y="0"/>
            <a:ext cx="8099967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634B56-259E-5048-B3B6-3B0860C45B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66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87"/>
    </mc:Choice>
    <mc:Fallback>
      <p:transition spd="slow" advTm="59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0"/>
            <a:ext cx="8068235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22824A4-87F2-B240-83FA-2909CA139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96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08"/>
    </mc:Choice>
    <mc:Fallback>
      <p:transition spd="slow" advTm="14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711200"/>
            <a:ext cx="7442200" cy="5422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06A9832-C64A-6D40-902A-A72699A31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79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97"/>
    </mc:Choice>
    <mc:Fallback>
      <p:transition spd="slow" advTm="30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927" y="641667"/>
            <a:ext cx="5838512" cy="578012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013F347-B7C7-9340-A5D9-13B1BB8B9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3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061"/>
    </mc:Choice>
    <mc:Fallback>
      <p:transition spd="slow" advTm="58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92" y="235077"/>
            <a:ext cx="7677264" cy="63977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6CC2D42-2DD6-DE48-9F9D-1F63E5608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6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9323" y="1592459"/>
            <a:ext cx="9556738" cy="369677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B4F80B7-E7F2-024A-9DAF-838305BB9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5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933"/>
    </mc:Choice>
    <mc:Fallback>
      <p:transition spd="slow" advTm="79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4500"/>
            <a:ext cx="9144000" cy="595819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270C88E-BC4E-AB44-87CA-C6B2D73B3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8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18"/>
    </mc:Choice>
    <mc:Fallback>
      <p:transition spd="slow" advTm="38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A65E389-42B7-3844-B89B-95915E68F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72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816"/>
    </mc:Choice>
    <mc:Fallback>
      <p:transition spd="slow" advTm="112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889000"/>
            <a:ext cx="8001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47EAD32-98F2-4043-A212-52C9B6D47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670"/>
    </mc:Choice>
    <mc:Fallback>
      <p:transition spd="slow" advTm="119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877" y="947892"/>
            <a:ext cx="7495885" cy="511861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92920C9-4794-894D-AEE2-D0B2F0259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5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66"/>
    </mc:Choice>
    <mc:Fallback>
      <p:transition spd="slow" advTm="25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6300"/>
            <a:ext cx="9144000" cy="508401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CF7957-3912-3A4E-8EA2-883497D15A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6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772"/>
    </mc:Choice>
    <mc:Fallback>
      <p:transition spd="slow" advTm="103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" y="1295400"/>
            <a:ext cx="7556500" cy="4254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77BB307-C5B5-8446-91C9-9415A6BD81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70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90"/>
    </mc:Choice>
    <mc:Fallback>
      <p:transition spd="slow" advTm="18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533400"/>
            <a:ext cx="8064500" cy="5791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993AC86-A83F-DE4E-B1EB-D6D83D6DCB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0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71"/>
    </mc:Choice>
    <mc:Fallback>
      <p:transition spd="slow" advTm="17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6719" y="720398"/>
            <a:ext cx="9118923" cy="515653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26CF27C-89AA-D84F-AAB5-6382A25733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9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27"/>
    </mc:Choice>
    <mc:Fallback>
      <p:transition spd="slow" advTm="44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41" y="1002354"/>
            <a:ext cx="7615637" cy="500728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DFBAE13-A5FC-BB4B-8423-054933504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7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71"/>
    </mc:Choice>
    <mc:Fallback>
      <p:transition spd="slow" advTm="36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60" y="701439"/>
            <a:ext cx="8275100" cy="551673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B5B95F6-46AA-1542-8F42-559A4DEE5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50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86"/>
    </mc:Choice>
    <mc:Fallback>
      <p:transition spd="slow" advTm="34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0"/>
            <a:ext cx="8871225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7C88160-7A08-594C-A79B-5278DEEC9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53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48"/>
    </mc:Choice>
    <mc:Fallback>
      <p:transition spd="slow" advTm="7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II:  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Defend CCP Rule</a:t>
            </a:r>
          </a:p>
          <a:p>
            <a:r>
              <a:rPr lang="en-US" dirty="0"/>
              <a:t>Defend Sovereign Territory</a:t>
            </a:r>
          </a:p>
          <a:p>
            <a:r>
              <a:rPr lang="en-US" dirty="0"/>
              <a:t>Nuclear Deterrence </a:t>
            </a:r>
          </a:p>
          <a:p>
            <a:r>
              <a:rPr lang="en-US" dirty="0"/>
              <a:t>MOOTW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E6DAC32-7503-C349-ABF1-4D2E9ABB11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48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22"/>
    </mc:Choice>
    <mc:Fallback>
      <p:transition spd="slow" advTm="4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200"/>
            <a:ext cx="9144000" cy="643729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571058E-8AB2-214C-8E54-34E5A7DD6B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1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03"/>
    </mc:Choice>
    <mc:Fallback>
      <p:transition spd="slow" advTm="37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BD994B0-5408-0A46-971C-2A0BF9405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4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210"/>
    </mc:Choice>
    <mc:Fallback>
      <p:transition spd="slow" advTm="63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206500"/>
            <a:ext cx="7010400" cy="444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0CEFAD3-4723-EF4C-ADE0-641BE50B04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22"/>
    </mc:Choice>
    <mc:Fallback>
      <p:transition spd="slow" advTm="63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400" y="406400"/>
            <a:ext cx="4013200" cy="6032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E12BA83-CA83-CA43-B762-3BF4A1CCE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6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345"/>
    </mc:Choice>
    <mc:Fallback>
      <p:transition spd="slow" advTm="92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76" y="625609"/>
            <a:ext cx="8349972" cy="557360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F6D15D-239C-5947-9AD8-87C7CC5BB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0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0"/>
    </mc:Choice>
    <mc:Fallback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59" y="596975"/>
            <a:ext cx="6862147" cy="56066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BA3581A-E21A-F544-A0F4-A82661742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31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791"/>
    </mc:Choice>
    <mc:Fallback>
      <p:transition spd="slow" advTm="90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5EB74D-D499-EA4C-B06F-30A48F25A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8146"/>
            <a:ext cx="9144000" cy="507236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BAB0F0E-1EF1-E241-9E10-5A06C32DA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8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914"/>
    </mc:Choice>
    <mc:Fallback>
      <p:transition spd="slow" advTm="1649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II:  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Defend CCP Rule</a:t>
            </a:r>
          </a:p>
          <a:p>
            <a:r>
              <a:rPr lang="en-US" dirty="0"/>
              <a:t>Defend Sovereign Territory</a:t>
            </a:r>
          </a:p>
          <a:p>
            <a:r>
              <a:rPr lang="en-US" dirty="0"/>
              <a:t>Nuclear Deterrence </a:t>
            </a:r>
          </a:p>
          <a:p>
            <a:r>
              <a:rPr lang="en-US" dirty="0"/>
              <a:t>MOOTW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60F12A0-3AF1-ED4C-A27D-380700F00D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48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86"/>
    </mc:Choice>
    <mc:Fallback>
      <p:transition spd="slow" advTm="10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101" y="0"/>
            <a:ext cx="5573125" cy="72450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C5A2556-FDA6-AA44-963F-D9908F71D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36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972"/>
    </mc:Choice>
    <mc:Fallback>
      <p:transition spd="slow" advTm="53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3400"/>
            <a:ext cx="9144000" cy="577515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4D2AA18-F1E0-E546-8C02-A3CC40170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56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50"/>
    </mc:Choice>
    <mc:Fallback>
      <p:transition spd="slow" advTm="3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0"/>
            <a:ext cx="8871225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C1AD1D6-4C2A-584F-9ED4-325F8F34A5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2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221"/>
    </mc:Choice>
    <mc:Fallback>
      <p:transition spd="slow" advTm="52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0400"/>
            <a:ext cx="9131300" cy="5524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FEAE48-9800-294D-9D85-1C30C2D1CC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32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151"/>
    </mc:Choice>
    <mc:Fallback>
      <p:transition spd="slow" advTm="98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0"/>
            <a:ext cx="8284287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25524F8-ACC1-014B-924D-B1C418B4E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7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48"/>
    </mc:Choice>
    <mc:Fallback>
      <p:transition spd="slow" advTm="50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469900"/>
            <a:ext cx="8128000" cy="5918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4A7FEF-40B1-0147-9357-A6272E7A9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5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545"/>
    </mc:Choice>
    <mc:Fallback>
      <p:transition spd="slow" advTm="62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827155777"/>
              </p:ext>
            </p:extLst>
          </p:nvPr>
        </p:nvGraphicFramePr>
        <p:xfrm>
          <a:off x="6558847" y="162879"/>
          <a:ext cx="2270581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188066329"/>
              </p:ext>
            </p:extLst>
          </p:nvPr>
        </p:nvGraphicFramePr>
        <p:xfrm>
          <a:off x="2847594" y="261144"/>
          <a:ext cx="3199435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25335929"/>
              </p:ext>
            </p:extLst>
          </p:nvPr>
        </p:nvGraphicFramePr>
        <p:xfrm>
          <a:off x="250595" y="212011"/>
          <a:ext cx="2839267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27777608"/>
              </p:ext>
            </p:extLst>
          </p:nvPr>
        </p:nvGraphicFramePr>
        <p:xfrm>
          <a:off x="871985" y="3470391"/>
          <a:ext cx="7639352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5C346DB-C36D-AF45-9D4B-633BC3C57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98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02"/>
    </mc:Choice>
    <mc:Fallback>
      <p:transition spd="slow" advTm="40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23" y="682481"/>
            <a:ext cx="8218226" cy="547881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0D6719F-00E3-0C42-8582-A02B89E9C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0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07"/>
    </mc:Choice>
    <mc:Fallback>
      <p:transition spd="slow" advTm="9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593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03BDE10-2235-474A-B1D7-5C94FD99B4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29"/>
    </mc:Choice>
    <mc:Fallback>
      <p:transition spd="slow" advTm="48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87EC182-15F9-1F42-AA8C-155DBC6EFC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03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23"/>
    </mc:Choice>
    <mc:Fallback>
      <p:transition spd="slow" advTm="70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05" y="758314"/>
            <a:ext cx="7985273" cy="52702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4D49AEC-3B41-C342-BC8F-AC9225CC5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53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4"/>
    </mc:Choice>
    <mc:Fallback>
      <p:transition spd="slow" advTm="5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200"/>
            <a:ext cx="9144000" cy="6438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B0AF04E-7EB3-7948-951C-B51743E54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3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371"/>
    </mc:Choice>
    <mc:Fallback>
      <p:transition spd="slow" advTm="66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II:  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Defend CCP Rule</a:t>
            </a:r>
          </a:p>
          <a:p>
            <a:r>
              <a:rPr lang="en-US" dirty="0"/>
              <a:t>Defend Sovereign Territory</a:t>
            </a:r>
          </a:p>
          <a:p>
            <a:r>
              <a:rPr lang="en-US" dirty="0"/>
              <a:t>Nuclear Deterrence </a:t>
            </a:r>
          </a:p>
          <a:p>
            <a:r>
              <a:rPr lang="en-US" dirty="0"/>
              <a:t>MOOTW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1A0BE6C-6B4D-E941-9717-5C60CD1A60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48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31"/>
    </mc:Choice>
    <mc:Fallback>
      <p:transition spd="slow" advTm="33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103</TotalTime>
  <Words>66</Words>
  <Application>Microsoft Macintosh PowerPoint</Application>
  <PresentationFormat>On-screen Show (4:3)</PresentationFormat>
  <Paragraphs>24</Paragraphs>
  <Slides>50</Slides>
  <Notes>0</Notes>
  <HiddenSlides>0</HiddenSlides>
  <MMClips>50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 Black </vt:lpstr>
      <vt:lpstr>Military II:  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Military II:  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Military II:  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Military II:  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Military II:  Missions</dc:title>
  <dc:creator>Michael Beckley</dc:creator>
  <cp:lastModifiedBy>Beckley, Michael Charles</cp:lastModifiedBy>
  <cp:revision>8</cp:revision>
  <dcterms:created xsi:type="dcterms:W3CDTF">2015-04-09T23:48:17Z</dcterms:created>
  <dcterms:modified xsi:type="dcterms:W3CDTF">2020-04-04T21:00:34Z</dcterms:modified>
</cp:coreProperties>
</file>