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2" r:id="rId2"/>
    <p:sldId id="264" r:id="rId3"/>
    <p:sldId id="256" r:id="rId4"/>
    <p:sldId id="257" r:id="rId5"/>
    <p:sldId id="258" r:id="rId6"/>
    <p:sldId id="259" r:id="rId7"/>
    <p:sldId id="260" r:id="rId8"/>
    <p:sldId id="261"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D799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autoAdjust="0"/>
    <p:restoredTop sz="94694" autoAdjust="0"/>
  </p:normalViewPr>
  <p:slideViewPr>
    <p:cSldViewPr snapToGrid="0">
      <p:cViewPr varScale="1">
        <p:scale>
          <a:sx n="121" d="100"/>
          <a:sy n="121" d="100"/>
        </p:scale>
        <p:origin x="648"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050708-F737-489E-BA7E-FEA3F0CCA07E}" type="datetimeFigureOut">
              <a:rPr lang="en-US" smtClean="0"/>
              <a:t>12/12/20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7EE5A8-7032-433F-89FD-51E3D04EB369}" type="slidenum">
              <a:rPr lang="en-US" smtClean="0"/>
              <a:t>‹#›</a:t>
            </a:fld>
            <a:endParaRPr lang="en-US"/>
          </a:p>
        </p:txBody>
      </p:sp>
    </p:spTree>
    <p:extLst>
      <p:ext uri="{BB962C8B-B14F-4D97-AF65-F5344CB8AC3E}">
        <p14:creationId xmlns:p14="http://schemas.microsoft.com/office/powerpoint/2010/main" val="2657188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7EE5A8-7032-433F-89FD-51E3D04EB369}" type="slidenum">
              <a:rPr lang="en-US" smtClean="0"/>
              <a:t>1</a:t>
            </a:fld>
            <a:endParaRPr lang="en-US"/>
          </a:p>
        </p:txBody>
      </p:sp>
    </p:spTree>
    <p:extLst>
      <p:ext uri="{BB962C8B-B14F-4D97-AF65-F5344CB8AC3E}">
        <p14:creationId xmlns:p14="http://schemas.microsoft.com/office/powerpoint/2010/main" val="2945560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CC77-2191-4D98-9A20-58AFA346F0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6492FD-B0E5-449E-AE0E-59F0E5F46F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0473EC-203C-4976-97BA-7ECA5156E82C}"/>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5" name="Footer Placeholder 4">
            <a:extLst>
              <a:ext uri="{FF2B5EF4-FFF2-40B4-BE49-F238E27FC236}">
                <a16:creationId xmlns:a16="http://schemas.microsoft.com/office/drawing/2014/main" id="{AD103032-7914-486A-88A2-8AEBC64A1D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6D72F4-B092-48E4-962E-D7224994AFA0}"/>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831770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29764-A8E9-4DCD-B9C6-09E6D65091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A4EC66-7340-4D79-89EB-133254E51C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B93AE7-776E-46C2-AE55-E41DE409DFF5}"/>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5" name="Footer Placeholder 4">
            <a:extLst>
              <a:ext uri="{FF2B5EF4-FFF2-40B4-BE49-F238E27FC236}">
                <a16:creationId xmlns:a16="http://schemas.microsoft.com/office/drawing/2014/main" id="{A5336877-D7A5-47B5-9092-ACE670B99B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1AE78-6103-4FFA-B011-E4A5F0351AAE}"/>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115134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543704-DE53-4C13-BE25-63E1B14A1C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91FBC1-5C6A-4200-8F73-F50D062710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388A0-9648-478F-8FCC-045D7BA6A35A}"/>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5" name="Footer Placeholder 4">
            <a:extLst>
              <a:ext uri="{FF2B5EF4-FFF2-40B4-BE49-F238E27FC236}">
                <a16:creationId xmlns:a16="http://schemas.microsoft.com/office/drawing/2014/main" id="{3434D994-6233-444C-B758-343E4456DF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A0726-E477-4932-AD21-4022408F5568}"/>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423201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A9B8D-0C33-4E95-9C4E-A2638F18FE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41DD0A-9272-4A72-A5FE-F5F9E880CD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168B13-E1D3-474C-ABB3-85F7241D5D6E}"/>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5" name="Footer Placeholder 4">
            <a:extLst>
              <a:ext uri="{FF2B5EF4-FFF2-40B4-BE49-F238E27FC236}">
                <a16:creationId xmlns:a16="http://schemas.microsoft.com/office/drawing/2014/main" id="{91EC9EF7-119C-462A-8D10-7788F3F27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DC3586-8AB2-44CF-8F60-3382BAF80F51}"/>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757515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8E7CF-8689-415C-ABC2-17BA74A313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1CE055-BACB-4796-8546-D5D330CEE3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6B91D-0735-4A2B-9385-BAC0D12D6F11}"/>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5" name="Footer Placeholder 4">
            <a:extLst>
              <a:ext uri="{FF2B5EF4-FFF2-40B4-BE49-F238E27FC236}">
                <a16:creationId xmlns:a16="http://schemas.microsoft.com/office/drawing/2014/main" id="{8924A3CE-B3E6-44E7-9BFD-05F70ED355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25B84-79DA-41E6-B73D-88DB04E92364}"/>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2446001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89536-5A6C-4D58-BE61-1662968CB0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F494D3-A241-4951-97B5-90BC14B2B9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0E0487-C48F-46E0-9789-C195F07645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4A4343-0365-497E-90B5-38AAB492A93B}"/>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6" name="Footer Placeholder 5">
            <a:extLst>
              <a:ext uri="{FF2B5EF4-FFF2-40B4-BE49-F238E27FC236}">
                <a16:creationId xmlns:a16="http://schemas.microsoft.com/office/drawing/2014/main" id="{FD0D4BFA-7ADF-4C29-A789-47FF59A6E4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4E994B-F9F6-498F-8420-D9AE97DDFEE5}"/>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356530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3C347-2E01-4F89-AB16-297BE12610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F5C944-727F-4D82-95F1-A62F198926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E831FA-C479-43CA-AA60-E3C430068B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37C8E0-7C93-4595-BD99-B98D6E6E5B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E64EF0-51F5-477D-8084-34AA4BB7B0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B3C20F-F908-433F-BF63-5A02DE2CCD96}"/>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8" name="Footer Placeholder 7">
            <a:extLst>
              <a:ext uri="{FF2B5EF4-FFF2-40B4-BE49-F238E27FC236}">
                <a16:creationId xmlns:a16="http://schemas.microsoft.com/office/drawing/2014/main" id="{7F4551D7-4FB4-4E89-B9E6-2A14FDCFA2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435C19-C342-4D8B-AC52-8270C14CDCB4}"/>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382685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D5A93-655C-4646-9174-06CB0A1179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014FDB-130A-4AD6-8527-901F1EE62333}"/>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4" name="Footer Placeholder 3">
            <a:extLst>
              <a:ext uri="{FF2B5EF4-FFF2-40B4-BE49-F238E27FC236}">
                <a16:creationId xmlns:a16="http://schemas.microsoft.com/office/drawing/2014/main" id="{993324D8-9903-4F85-8133-1DE4684EB4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D8F83D-0FEC-4955-82BE-262570920FEF}"/>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219508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E3D825-F919-487B-BE43-7B33DE220457}"/>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3" name="Footer Placeholder 2">
            <a:extLst>
              <a:ext uri="{FF2B5EF4-FFF2-40B4-BE49-F238E27FC236}">
                <a16:creationId xmlns:a16="http://schemas.microsoft.com/office/drawing/2014/main" id="{EA2E2E85-B015-44BB-8B68-64F106862B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C92B66-77FA-4A37-98E1-41152F63F86D}"/>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307034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08FD-C521-4C98-A1CC-42CB61F8BE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F55064-9745-48BF-82CE-23723FF1A4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E4D079-2F3D-4868-B622-A0AA9A5C4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5F2E41-D011-479F-9009-CED960C8ADBE}"/>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6" name="Footer Placeholder 5">
            <a:extLst>
              <a:ext uri="{FF2B5EF4-FFF2-40B4-BE49-F238E27FC236}">
                <a16:creationId xmlns:a16="http://schemas.microsoft.com/office/drawing/2014/main" id="{223D0920-DD57-4285-AF8F-F7B83D5BEC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4793A-9D1F-4CA5-9132-4DCFAB48488A}"/>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29328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98AB-DC35-440B-99EE-95850DB5D3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D2757E-A595-4FD2-A6ED-6F3031523C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74FDEB-6643-468C-B4A8-D8C64053BE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7A2C39-88D8-48CE-B53D-8E417A4359DC}"/>
              </a:ext>
            </a:extLst>
          </p:cNvPr>
          <p:cNvSpPr>
            <a:spLocks noGrp="1"/>
          </p:cNvSpPr>
          <p:nvPr>
            <p:ph type="dt" sz="half" idx="10"/>
          </p:nvPr>
        </p:nvSpPr>
        <p:spPr/>
        <p:txBody>
          <a:bodyPr/>
          <a:lstStyle/>
          <a:p>
            <a:fld id="{7B459B68-B25F-482E-B607-95EB203EA480}" type="datetimeFigureOut">
              <a:rPr lang="en-US" smtClean="0"/>
              <a:t>12/12/20</a:t>
            </a:fld>
            <a:endParaRPr lang="en-US"/>
          </a:p>
        </p:txBody>
      </p:sp>
      <p:sp>
        <p:nvSpPr>
          <p:cNvPr id="6" name="Footer Placeholder 5">
            <a:extLst>
              <a:ext uri="{FF2B5EF4-FFF2-40B4-BE49-F238E27FC236}">
                <a16:creationId xmlns:a16="http://schemas.microsoft.com/office/drawing/2014/main" id="{7CB32894-852A-4171-8D8C-65F001DD8D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9B3537-58C2-452E-A175-AE8AA12FB580}"/>
              </a:ext>
            </a:extLst>
          </p:cNvPr>
          <p:cNvSpPr>
            <a:spLocks noGrp="1"/>
          </p:cNvSpPr>
          <p:nvPr>
            <p:ph type="sldNum" sz="quarter" idx="12"/>
          </p:nvPr>
        </p:nvSpPr>
        <p:spPr/>
        <p:txBody>
          <a:bodyPr/>
          <a:lstStyle/>
          <a:p>
            <a:fld id="{E9A6A686-EB6D-4037-99A7-BB0654D34A88}" type="slidenum">
              <a:rPr lang="en-US" smtClean="0"/>
              <a:t>‹#›</a:t>
            </a:fld>
            <a:endParaRPr lang="en-US"/>
          </a:p>
        </p:txBody>
      </p:sp>
    </p:spTree>
    <p:extLst>
      <p:ext uri="{BB962C8B-B14F-4D97-AF65-F5344CB8AC3E}">
        <p14:creationId xmlns:p14="http://schemas.microsoft.com/office/powerpoint/2010/main" val="3140216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696A0-ED2B-406B-BED6-3D4B33011C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352F6F-D171-42BB-BD9E-BB936BE014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7A063-9822-4EDF-85D0-C8256BA6E5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59B68-B25F-482E-B607-95EB203EA480}" type="datetimeFigureOut">
              <a:rPr lang="en-US" smtClean="0"/>
              <a:t>12/12/20</a:t>
            </a:fld>
            <a:endParaRPr lang="en-US"/>
          </a:p>
        </p:txBody>
      </p:sp>
      <p:sp>
        <p:nvSpPr>
          <p:cNvPr id="5" name="Footer Placeholder 4">
            <a:extLst>
              <a:ext uri="{FF2B5EF4-FFF2-40B4-BE49-F238E27FC236}">
                <a16:creationId xmlns:a16="http://schemas.microsoft.com/office/drawing/2014/main" id="{2A8354AE-4B81-412D-AF51-40CC04CE4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D1E2B3-8972-4EBC-9F8F-C6B535F8C4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6A686-EB6D-4037-99A7-BB0654D34A88}" type="slidenum">
              <a:rPr lang="en-US" smtClean="0"/>
              <a:t>‹#›</a:t>
            </a:fld>
            <a:endParaRPr lang="en-US"/>
          </a:p>
        </p:txBody>
      </p:sp>
    </p:spTree>
    <p:extLst>
      <p:ext uri="{BB962C8B-B14F-4D97-AF65-F5344CB8AC3E}">
        <p14:creationId xmlns:p14="http://schemas.microsoft.com/office/powerpoint/2010/main" val="1958646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4a"/><Relationship Id="rId7" Type="http://schemas.openxmlformats.org/officeDocument/2006/relationships/image" Target="../media/image1.jp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hyperlink" Target="https://kids.wordsmyth.net/we/?ent=hue" TargetMode="External"/><Relationship Id="rId3" Type="http://schemas.microsoft.com/office/2007/relationships/media" Target="../media/media4.m4a"/><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jpg"/><Relationship Id="rId5" Type="http://schemas.openxmlformats.org/officeDocument/2006/relationships/slideLayout" Target="../slideLayouts/slideLayout1.xml"/><Relationship Id="rId4" Type="http://schemas.openxmlformats.org/officeDocument/2006/relationships/audio" Target="../media/media4.m4a"/><Relationship Id="rId9" Type="http://schemas.openxmlformats.org/officeDocument/2006/relationships/hyperlink" Target="https://kids.wordsmyth.net/we/?level=2&amp;rid=58756"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7.jpg"/><Relationship Id="rId13" Type="http://schemas.microsoft.com/office/2007/relationships/hdphoto" Target="../media/hdphoto1.wdp"/><Relationship Id="rId3" Type="http://schemas.microsoft.com/office/2007/relationships/media" Target="../media/media6.m4a"/><Relationship Id="rId7" Type="http://schemas.openxmlformats.org/officeDocument/2006/relationships/slideLayout" Target="../slideLayouts/slideLayout2.xml"/><Relationship Id="rId12" Type="http://schemas.openxmlformats.org/officeDocument/2006/relationships/image" Target="../media/image8.png"/><Relationship Id="rId2" Type="http://schemas.openxmlformats.org/officeDocument/2006/relationships/audio" Target="../media/media5.m4a"/><Relationship Id="rId1" Type="http://schemas.microsoft.com/office/2007/relationships/media" Target="../media/media5.m4a"/><Relationship Id="rId6" Type="http://schemas.microsoft.com/office/2007/relationships/media" Target="../media/media7.m4a"/><Relationship Id="rId11" Type="http://schemas.openxmlformats.org/officeDocument/2006/relationships/hyperlink" Target="https://kids.wordsmyth.net/we/?ent=plantain" TargetMode="External"/><Relationship Id="rId5" Type="http://schemas.openxmlformats.org/officeDocument/2006/relationships/audio" Target="NULL" TargetMode="External"/><Relationship Id="rId10" Type="http://schemas.openxmlformats.org/officeDocument/2006/relationships/hyperlink" Target="https://www.merriam-webster.com/dictionary/tostone#:~:text=%3A%20a%20thick%20slice%20of%20green,flattened%2C%20and%20then%20fried%20again" TargetMode="External"/><Relationship Id="rId4" Type="http://schemas.openxmlformats.org/officeDocument/2006/relationships/audio" Target="../media/media6.m4a"/><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s://kids.wordsmyth.net/we/?level=2&amp;rid=58752" TargetMode="External"/><Relationship Id="rId3" Type="http://schemas.microsoft.com/office/2007/relationships/media" Target="../media/media9.m4a"/><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jpg"/><Relationship Id="rId5" Type="http://schemas.openxmlformats.org/officeDocument/2006/relationships/slideLayout" Target="../slideLayouts/slideLayout2.xml"/><Relationship Id="rId10" Type="http://schemas.openxmlformats.org/officeDocument/2006/relationships/hyperlink" Target="http://www.lupus.org/resources/5-facts-about-sun-safety" TargetMode="External"/><Relationship Id="rId4" Type="http://schemas.openxmlformats.org/officeDocument/2006/relationships/audio" Target="../media/media9.m4a"/><Relationship Id="rId9" Type="http://schemas.openxmlformats.org/officeDocument/2006/relationships/audio" Target="../media/audio1.wav"/></Relationships>
</file>

<file path=ppt/slides/_rels/slide6.xml.rels><?xml version="1.0" encoding="UTF-8" standalone="yes"?>
<Relationships xmlns="http://schemas.openxmlformats.org/package/2006/relationships"><Relationship Id="rId8" Type="http://schemas.openxmlformats.org/officeDocument/2006/relationships/hyperlink" Target="https://kids.wordsmyth.net/we/?ent_l=might&amp;rid=26128" TargetMode="External"/><Relationship Id="rId3" Type="http://schemas.microsoft.com/office/2007/relationships/media" Target="../media/media11.m4a"/><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jpg"/><Relationship Id="rId5" Type="http://schemas.openxmlformats.org/officeDocument/2006/relationships/slideLayout" Target="../slideLayouts/slideLayout2.xml"/><Relationship Id="rId4" Type="http://schemas.openxmlformats.org/officeDocument/2006/relationships/audio" Target="../media/media11.m4a"/></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microsoft.com/office/2007/relationships/media" Target="../media/media13.m4a"/><Relationship Id="rId7"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microsoft.com/office/2007/relationships/media" Target="../media/media14.m4a"/><Relationship Id="rId5" Type="http://schemas.openxmlformats.org/officeDocument/2006/relationships/audio" Target="NULL" TargetMode="External"/><Relationship Id="rId4" Type="http://schemas.openxmlformats.org/officeDocument/2006/relationships/audio" Target="../media/media13.m4a"/><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hyperlink" Target="https://kids.wordsmyth.net/we/?ent_l=hibiscus&amp;tab=similar_tab&amp;rid=19313" TargetMode="External"/><Relationship Id="rId3" Type="http://schemas.microsoft.com/office/2007/relationships/media" Target="../media/media16.m4a"/><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jpg"/><Relationship Id="rId5" Type="http://schemas.openxmlformats.org/officeDocument/2006/relationships/slideLayout" Target="../slideLayouts/slideLayout2.xml"/><Relationship Id="rId4" Type="http://schemas.openxmlformats.org/officeDocument/2006/relationships/audio" Target="../media/media16.m4a"/></Relationships>
</file>

<file path=ppt/slides/_rels/slide9.xml.rels><?xml version="1.0" encoding="UTF-8" standalone="yes"?>
<Relationships xmlns="http://schemas.openxmlformats.org/package/2006/relationships"><Relationship Id="rId8" Type="http://schemas.openxmlformats.org/officeDocument/2006/relationships/audio" Target="../media/audio1.wav"/><Relationship Id="rId3" Type="http://schemas.microsoft.com/office/2007/relationships/media" Target="../media/media18.m4a"/><Relationship Id="rId7" Type="http://schemas.openxmlformats.org/officeDocument/2006/relationships/image" Target="../media/image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3.jpg"/><Relationship Id="rId5" Type="http://schemas.openxmlformats.org/officeDocument/2006/relationships/slideLayout" Target="../slideLayouts/slideLayout2.xml"/><Relationship Id="rId4" Type="http://schemas.openxmlformats.org/officeDocument/2006/relationships/audio" Target="../media/media18.m4a"/><Relationship Id="rId9" Type="http://schemas.openxmlformats.org/officeDocument/2006/relationships/hyperlink" Target="https://www.accessibility.com/disabilities/invisible-disabilit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21" descr="Abuelo, Yuli and Abuela are standing near the ocean while wearing hats and smiling. Abuelo is wearing a grey hat while Yuli and abuela are both wearing red ones. &#10;">
            <a:extLst>
              <a:ext uri="{FF2B5EF4-FFF2-40B4-BE49-F238E27FC236}">
                <a16:creationId xmlns:a16="http://schemas.microsoft.com/office/drawing/2014/main" id="{42AAF121-D25F-48B5-A948-0A53973255F4}"/>
              </a:ext>
            </a:extLst>
          </p:cNvPr>
          <p:cNvPicPr>
            <a:picLocks noChangeAspect="1"/>
          </p:cNvPicPr>
          <p:nvPr/>
        </p:nvPicPr>
        <p:blipFill rotWithShape="1">
          <a:blip r:embed="rId7">
            <a:extLst>
              <a:ext uri="{28A0092B-C50C-407E-A947-70E740481C1C}">
                <a14:useLocalDpi xmlns:a14="http://schemas.microsoft.com/office/drawing/2010/main" val="0"/>
              </a:ext>
            </a:extLst>
          </a:blip>
          <a:srcRect l="11095" r="1" b="1"/>
          <a:stretch/>
        </p:blipFill>
        <p:spPr>
          <a:xfrm>
            <a:off x="20" y="1282"/>
            <a:ext cx="12191980" cy="6856718"/>
          </a:xfrm>
          <a:prstGeom prst="rect">
            <a:avLst/>
          </a:prstGeom>
        </p:spPr>
      </p:pic>
      <p:sp>
        <p:nvSpPr>
          <p:cNvPr id="26" name="Title 25" descr="'The Sun that Shines from Within' title written in large white bold text.">
            <a:extLst>
              <a:ext uri="{FF2B5EF4-FFF2-40B4-BE49-F238E27FC236}">
                <a16:creationId xmlns:a16="http://schemas.microsoft.com/office/drawing/2014/main" id="{CCC2A878-8825-4D20-B20D-53453EB0A614}"/>
              </a:ext>
            </a:extLst>
          </p:cNvPr>
          <p:cNvSpPr txBox="1">
            <a:spLocks noGrp="1"/>
          </p:cNvSpPr>
          <p:nvPr>
            <p:ph type="title" idx="4294967295"/>
          </p:nvPr>
        </p:nvSpPr>
        <p:spPr>
          <a:xfrm>
            <a:off x="1103243" y="0"/>
            <a:ext cx="10873409"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The Sun that Shines from Within</a:t>
            </a:r>
          </a:p>
        </p:txBody>
      </p:sp>
      <p:sp>
        <p:nvSpPr>
          <p:cNvPr id="25" name="TextBox 24" descr="'written and illustrated by: Zaimarie Vela-Santana' in smaller, white bold text. ">
            <a:extLst>
              <a:ext uri="{FF2B5EF4-FFF2-40B4-BE49-F238E27FC236}">
                <a16:creationId xmlns:a16="http://schemas.microsoft.com/office/drawing/2014/main" id="{6ECEDFC6-1D05-460C-9178-7ABC5A4E60AF}"/>
              </a:ext>
            </a:extLst>
          </p:cNvPr>
          <p:cNvSpPr txBox="1"/>
          <p:nvPr/>
        </p:nvSpPr>
        <p:spPr>
          <a:xfrm>
            <a:off x="1296782" y="922048"/>
            <a:ext cx="6843366" cy="369332"/>
          </a:xfrm>
          <a:prstGeom prst="rect">
            <a:avLst/>
          </a:prstGeom>
          <a:noFill/>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Written and Illustrated by: Zaimarie Vela-Santana</a:t>
            </a:r>
          </a:p>
        </p:txBody>
      </p:sp>
      <p:pic>
        <p:nvPicPr>
          <p:cNvPr id="3" name="Page 1 Narration" descr="Voice Narration">
            <a:hlinkClick r:id="" action="ppaction://media"/>
            <a:extLst>
              <a:ext uri="{FF2B5EF4-FFF2-40B4-BE49-F238E27FC236}">
                <a16:creationId xmlns:a16="http://schemas.microsoft.com/office/drawing/2014/main" id="{769A1374-68C0-442D-93BA-E4495AB9AA11}"/>
              </a:ext>
            </a:extLst>
          </p:cNvPr>
          <p:cNvPicPr>
            <a:picLocks noChangeAspect="1"/>
          </p:cNvPicPr>
          <p:nvPr>
            <a:audioFile r:link="rId2"/>
            <p:extLst>
              <p:ext uri="{DAA4B4D4-6D71-4841-9C94-3DE7FCFB9230}">
                <p14:media xmlns:p14="http://schemas.microsoft.com/office/powerpoint/2010/main" r:embed="rId1"/>
              </p:ext>
            </p:extLst>
          </p:nvPr>
        </p:nvPicPr>
        <p:blipFill>
          <a:blip r:embed="rId8">
            <a:duotone>
              <a:prstClr val="black"/>
              <a:schemeClr val="accent3">
                <a:tint val="45000"/>
                <a:satMod val="400000"/>
              </a:schemeClr>
            </a:duotone>
          </a:blip>
          <a:stretch>
            <a:fillRect/>
          </a:stretch>
        </p:blipFill>
        <p:spPr>
          <a:xfrm>
            <a:off x="333534" y="5733083"/>
            <a:ext cx="1139665" cy="1139665"/>
          </a:xfrm>
          <a:prstGeom prst="rect">
            <a:avLst/>
          </a:prstGeom>
          <a:noFill/>
          <a:ln>
            <a:noFill/>
          </a:ln>
        </p:spPr>
      </p:pic>
      <p:pic>
        <p:nvPicPr>
          <p:cNvPr id="7" name="Page 1 AD" descr="Audio image description.">
            <a:hlinkClick r:id="" action="ppaction://media"/>
            <a:extLst>
              <a:ext uri="{FF2B5EF4-FFF2-40B4-BE49-F238E27FC236}">
                <a16:creationId xmlns:a16="http://schemas.microsoft.com/office/drawing/2014/main" id="{CB855811-5268-4B0A-92C0-30AD4B39D99E}"/>
              </a:ext>
            </a:extLst>
          </p:cNvPr>
          <p:cNvPicPr>
            <a:picLocks noChangeAspect="1"/>
          </p:cNvPicPr>
          <p:nvPr>
            <a:audioFile r:link="rId4"/>
            <p:extLst>
              <p:ext uri="{DAA4B4D4-6D71-4841-9C94-3DE7FCFB9230}">
                <p14:media xmlns:p14="http://schemas.microsoft.com/office/powerpoint/2010/main" r:embed="rId3"/>
              </p:ext>
            </p:extLst>
          </p:nvPr>
        </p:nvPicPr>
        <p:blipFill>
          <a:blip r:embed="rId8">
            <a:biLevel thresh="25000"/>
          </a:blip>
          <a:stretch>
            <a:fillRect/>
          </a:stretch>
        </p:blipFill>
        <p:spPr>
          <a:xfrm>
            <a:off x="333534" y="446276"/>
            <a:ext cx="743000" cy="743000"/>
          </a:xfrm>
          <a:prstGeom prst="rect">
            <a:avLst/>
          </a:prstGeom>
        </p:spPr>
      </p:pic>
    </p:spTree>
    <p:extLst>
      <p:ext uri="{BB962C8B-B14F-4D97-AF65-F5344CB8AC3E}">
        <p14:creationId xmlns:p14="http://schemas.microsoft.com/office/powerpoint/2010/main" val="138697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0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91784-FA3D-477F-BD58-3BD23D899B54}"/>
              </a:ext>
            </a:extLst>
          </p:cNvPr>
          <p:cNvSpPr>
            <a:spLocks noGrp="1"/>
          </p:cNvSpPr>
          <p:nvPr>
            <p:ph type="title"/>
          </p:nvPr>
        </p:nvSpPr>
        <p:spPr/>
        <p:txBody>
          <a:bodyPr/>
          <a:lstStyle/>
          <a:p>
            <a:pPr algn="ctr"/>
            <a:r>
              <a:rPr lang="en-US" b="1" dirty="0">
                <a:solidFill>
                  <a:schemeClr val="bg1"/>
                </a:solidFill>
                <a:latin typeface="Arial" panose="020B0604020202020204" pitchFamily="34" charset="0"/>
                <a:cs typeface="Arial" panose="020B0604020202020204" pitchFamily="34" charset="0"/>
              </a:rPr>
              <a:t>Author’s Statement:</a:t>
            </a:r>
          </a:p>
        </p:txBody>
      </p:sp>
      <p:sp>
        <p:nvSpPr>
          <p:cNvPr id="3" name="Content Placeholder 2">
            <a:extLst>
              <a:ext uri="{FF2B5EF4-FFF2-40B4-BE49-F238E27FC236}">
                <a16:creationId xmlns:a16="http://schemas.microsoft.com/office/drawing/2014/main" id="{09E304BA-3466-4A97-871D-F1FF464A45D5}"/>
              </a:ext>
            </a:extLst>
          </p:cNvPr>
          <p:cNvSpPr>
            <a:spLocks noGrp="1"/>
          </p:cNvSpPr>
          <p:nvPr>
            <p:ph idx="1"/>
          </p:nvPr>
        </p:nvSpPr>
        <p:spPr>
          <a:xfrm>
            <a:off x="256032" y="1353312"/>
            <a:ext cx="11718950" cy="4823651"/>
          </a:xfrm>
        </p:spPr>
        <p:txBody>
          <a:bodyPr>
            <a:normAutofit fontScale="47500" lnSpcReduction="20000"/>
          </a:bodyPr>
          <a:lstStyle/>
          <a:p>
            <a:pPr marL="0" indent="0">
              <a:lnSpc>
                <a:spcPct val="120000"/>
              </a:lnSpc>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Abuelo</a:t>
            </a:r>
            <a:r>
              <a:rPr lang="en-US" sz="4200" dirty="0">
                <a:effectLst/>
                <a:latin typeface="Arial" panose="020B0604020202020204" pitchFamily="34" charset="0"/>
                <a:ea typeface="Calibri" panose="020F0502020204030204" pitchFamily="34" charset="0"/>
                <a:cs typeface="Arial" panose="020B0604020202020204" pitchFamily="34" charset="0"/>
              </a:rPr>
              <a:t>, Abuela and </a:t>
            </a:r>
            <a:r>
              <a:rPr lang="en-US" sz="4200" dirty="0" err="1">
                <a:effectLst/>
                <a:latin typeface="Arial" panose="020B0604020202020204" pitchFamily="34" charset="0"/>
                <a:ea typeface="Calibri" panose="020F0502020204030204" pitchFamily="34" charset="0"/>
                <a:cs typeface="Arial" panose="020B0604020202020204" pitchFamily="34" charset="0"/>
              </a:rPr>
              <a:t>Yuli's</a:t>
            </a:r>
            <a:r>
              <a:rPr lang="en-US" sz="4200" dirty="0">
                <a:effectLst/>
                <a:latin typeface="Arial" panose="020B0604020202020204" pitchFamily="34" charset="0"/>
                <a:ea typeface="Calibri" panose="020F0502020204030204" pitchFamily="34" charset="0"/>
                <a:cs typeface="Arial" panose="020B0604020202020204" pitchFamily="34" charset="0"/>
              </a:rPr>
              <a:t> story is inspired by my relationship with my grandparents and their role in my disability experience. Not only did I want to create an accessible story about a child with an invisible disability, but I also wanted to write a story about a kind of family and culture that was rarely represented when I was younger. Even though I wrote it with my grandparents and Puerto Rico in mind, I think it is a kind of story that anyone can relate with, whether they are from the Caribbean or not. In the end, it is a story about a family going on an adventure and connecting with their culture in their own way. </a:t>
            </a:r>
          </a:p>
          <a:p>
            <a:pPr marL="0" indent="0">
              <a:lnSpc>
                <a:spcPct val="120000"/>
              </a:lnSpc>
              <a:buNone/>
            </a:pP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a:effectLst/>
                <a:latin typeface="Arial" panose="020B0604020202020204" pitchFamily="34" charset="0"/>
                <a:ea typeface="Calibri" panose="020F0502020204030204" pitchFamily="34" charset="0"/>
                <a:cs typeface="Arial" panose="020B0604020202020204" pitchFamily="34" charset="0"/>
              </a:rPr>
              <a:t>In this book, you will find accessibility features such as audio image descriptions, narration, alternative text, use of borders and textures to make images easier to see and links to vocabulary words and extra information on sun protection and invisible disabilities. I decided to showcase </a:t>
            </a:r>
            <a:r>
              <a:rPr lang="en-US" sz="4200" dirty="0" err="1">
                <a:effectLst/>
                <a:latin typeface="Arial" panose="020B0604020202020204" pitchFamily="34" charset="0"/>
                <a:ea typeface="Calibri" panose="020F0502020204030204" pitchFamily="34" charset="0"/>
                <a:cs typeface="Arial" panose="020B0604020202020204" pitchFamily="34" charset="0"/>
              </a:rPr>
              <a:t>Yuli’s</a:t>
            </a:r>
            <a:r>
              <a:rPr lang="en-US" sz="4200" dirty="0">
                <a:effectLst/>
                <a:latin typeface="Arial" panose="020B0604020202020204" pitchFamily="34" charset="0"/>
                <a:ea typeface="Calibri" panose="020F0502020204030204" pitchFamily="34" charset="0"/>
                <a:cs typeface="Arial" panose="020B0604020202020204" pitchFamily="34" charset="0"/>
              </a:rPr>
              <a:t> story through subtle details like their use of hats, the time and frequency the family goes to the beach, and external links that provide context to readers. Similarly, I also focused on presenting cultural references like elders passing down their knowledge to children through food or nature. With these elements, I hope you, as a reader, can experience a small piece of what families and invisible disabilities can look like. </a:t>
            </a:r>
          </a:p>
        </p:txBody>
      </p:sp>
    </p:spTree>
    <p:extLst>
      <p:ext uri="{BB962C8B-B14F-4D97-AF65-F5344CB8AC3E}">
        <p14:creationId xmlns:p14="http://schemas.microsoft.com/office/powerpoint/2010/main" val="2858057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79937"/>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79A3D917-4B80-4DEF-8D29-1342CC25B449}"/>
              </a:ext>
            </a:extLst>
          </p:cNvPr>
          <p:cNvSpPr>
            <a:spLocks noGrp="1"/>
          </p:cNvSpPr>
          <p:nvPr>
            <p:ph type="title"/>
          </p:nvPr>
        </p:nvSpPr>
        <p:spPr>
          <a:xfrm>
            <a:off x="838200" y="244163"/>
            <a:ext cx="10515600" cy="1325563"/>
          </a:xfrm>
        </p:spPr>
        <p:txBody>
          <a:bodyPr/>
          <a:lstStyle/>
          <a:p>
            <a:pPr algn="ctr"/>
            <a:r>
              <a:rPr lang="en-US" b="1" dirty="0">
                <a:solidFill>
                  <a:schemeClr val="bg1"/>
                </a:solidFill>
                <a:latin typeface="Arial" panose="020B0604020202020204" pitchFamily="34" charset="0"/>
                <a:cs typeface="Arial" panose="020B0604020202020204" pitchFamily="34" charset="0"/>
              </a:rPr>
              <a:t>How to explore this book:</a:t>
            </a:r>
          </a:p>
        </p:txBody>
      </p:sp>
      <p:sp>
        <p:nvSpPr>
          <p:cNvPr id="3" name="Content Placeholder 2">
            <a:extLst>
              <a:ext uri="{FF2B5EF4-FFF2-40B4-BE49-F238E27FC236}">
                <a16:creationId xmlns:a16="http://schemas.microsoft.com/office/drawing/2014/main" id="{32459D17-46E1-40F9-8C30-E9A682EEA14A}"/>
              </a:ext>
            </a:extLst>
          </p:cNvPr>
          <p:cNvSpPr>
            <a:spLocks noGrp="1"/>
          </p:cNvSpPr>
          <p:nvPr>
            <p:ph idx="1"/>
          </p:nvPr>
        </p:nvSpPr>
        <p:spPr>
          <a:xfrm>
            <a:off x="746150" y="1075334"/>
            <a:ext cx="10607650" cy="5101629"/>
          </a:xfrm>
        </p:spPr>
        <p:txBody>
          <a:bodyPr>
            <a:normAutofit fontScale="92500"/>
          </a:bodyPr>
          <a:lstStyle/>
          <a:p>
            <a:pPr marL="0" indent="0" algn="ctr">
              <a:buNone/>
            </a:pPr>
            <a:endParaRPr lang="en-US" sz="3200" b="1" dirty="0">
              <a:solidFill>
                <a:schemeClr val="bg1"/>
              </a:solidFill>
              <a:latin typeface="Arial" panose="020B0604020202020204" pitchFamily="34" charset="0"/>
              <a:cs typeface="Arial" panose="020B0604020202020204" pitchFamily="34" charset="0"/>
            </a:endParaRPr>
          </a:p>
          <a:p>
            <a:r>
              <a:rPr lang="en-US" dirty="0"/>
              <a:t> </a:t>
            </a:r>
            <a:r>
              <a:rPr lang="en-US" dirty="0">
                <a:latin typeface="Arial" panose="020B0604020202020204" pitchFamily="34" charset="0"/>
                <a:cs typeface="Arial" panose="020B0604020202020204" pitchFamily="34" charset="0"/>
              </a:rPr>
              <a:t>	        = Use ‘enter’ key to play audio buttons and pass the page.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 Click on white audio symbols for audio image description.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 Click on the larger grey audio symbol for story narration.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 Click on yellow audio symbol for sound effects.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 Click on the information symbol for extra information. </a:t>
            </a:r>
          </a:p>
          <a:p>
            <a:pPr marL="1371600" lvl="3" indent="0">
              <a:buNone/>
            </a:pPr>
            <a:endParaRPr lang="en-US" dirty="0"/>
          </a:p>
          <a:p>
            <a:pPr marL="1371600" lvl="3" indent="0">
              <a:buNone/>
            </a:pPr>
            <a:endParaRPr lang="en-US" dirty="0"/>
          </a:p>
          <a:p>
            <a:endParaRPr lang="en-US" dirty="0"/>
          </a:p>
          <a:p>
            <a:endParaRPr lang="en-US" dirty="0"/>
          </a:p>
          <a:p>
            <a:endParaRPr lang="en-US" dirty="0"/>
          </a:p>
          <a:p>
            <a:endParaRPr lang="en-US" dirty="0"/>
          </a:p>
          <a:p>
            <a:endParaRPr lang="en-US" dirty="0"/>
          </a:p>
        </p:txBody>
      </p:sp>
      <p:sp>
        <p:nvSpPr>
          <p:cNvPr id="2" name="Rectangle 1">
            <a:extLst>
              <a:ext uri="{FF2B5EF4-FFF2-40B4-BE49-F238E27FC236}">
                <a16:creationId xmlns:a16="http://schemas.microsoft.com/office/drawing/2014/main" id="{1262849F-56F8-4BDA-9A74-A72B2111EE72}"/>
              </a:ext>
            </a:extLst>
          </p:cNvPr>
          <p:cNvSpPr/>
          <p:nvPr/>
        </p:nvSpPr>
        <p:spPr>
          <a:xfrm>
            <a:off x="1163554" y="1468324"/>
            <a:ext cx="1123244" cy="48542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Enter</a:t>
            </a:r>
          </a:p>
        </p:txBody>
      </p:sp>
      <p:pic>
        <p:nvPicPr>
          <p:cNvPr id="8" name="Picture 7" descr="White audio symbol that represents audio image descriptions. ">
            <a:extLst>
              <a:ext uri="{FF2B5EF4-FFF2-40B4-BE49-F238E27FC236}">
                <a16:creationId xmlns:a16="http://schemas.microsoft.com/office/drawing/2014/main" id="{B9C02CF4-895A-4C57-8F27-1125DD04CC7D}"/>
              </a:ext>
            </a:extLst>
          </p:cNvPr>
          <p:cNvPicPr>
            <a:picLocks noChangeAspect="1"/>
          </p:cNvPicPr>
          <p:nvPr/>
        </p:nvPicPr>
        <p:blipFill>
          <a:blip r:embed="rId2"/>
          <a:stretch>
            <a:fillRect/>
          </a:stretch>
        </p:blipFill>
        <p:spPr>
          <a:xfrm>
            <a:off x="1169508" y="2246097"/>
            <a:ext cx="937404" cy="840126"/>
          </a:xfrm>
          <a:prstGeom prst="rect">
            <a:avLst/>
          </a:prstGeom>
        </p:spPr>
      </p:pic>
      <p:pic>
        <p:nvPicPr>
          <p:cNvPr id="11" name="Picture 10" descr="Large grey audio symbol that represents the story narration. ">
            <a:extLst>
              <a:ext uri="{FF2B5EF4-FFF2-40B4-BE49-F238E27FC236}">
                <a16:creationId xmlns:a16="http://schemas.microsoft.com/office/drawing/2014/main" id="{EA910CD6-4DEA-494B-AAD3-DDCE1DBD4E28}"/>
              </a:ext>
            </a:extLst>
          </p:cNvPr>
          <p:cNvPicPr>
            <a:picLocks noChangeAspect="1"/>
          </p:cNvPicPr>
          <p:nvPr/>
        </p:nvPicPr>
        <p:blipFill>
          <a:blip r:embed="rId3"/>
          <a:stretch>
            <a:fillRect/>
          </a:stretch>
        </p:blipFill>
        <p:spPr>
          <a:xfrm>
            <a:off x="1055062" y="3132667"/>
            <a:ext cx="1435275" cy="1184671"/>
          </a:xfrm>
          <a:prstGeom prst="rect">
            <a:avLst/>
          </a:prstGeom>
        </p:spPr>
      </p:pic>
      <p:pic>
        <p:nvPicPr>
          <p:cNvPr id="16" name="Picture 15" descr="Yellow audio symbol that represents sound effects. ">
            <a:extLst>
              <a:ext uri="{FF2B5EF4-FFF2-40B4-BE49-F238E27FC236}">
                <a16:creationId xmlns:a16="http://schemas.microsoft.com/office/drawing/2014/main" id="{9EC87339-D612-44A4-8F9E-E0A66118EA59}"/>
              </a:ext>
            </a:extLst>
          </p:cNvPr>
          <p:cNvPicPr>
            <a:picLocks noChangeAspect="1"/>
          </p:cNvPicPr>
          <p:nvPr/>
        </p:nvPicPr>
        <p:blipFill>
          <a:blip r:embed="rId4"/>
          <a:stretch>
            <a:fillRect/>
          </a:stretch>
        </p:blipFill>
        <p:spPr>
          <a:xfrm>
            <a:off x="1055063" y="4363782"/>
            <a:ext cx="1166294" cy="907987"/>
          </a:xfrm>
          <a:prstGeom prst="rect">
            <a:avLst/>
          </a:prstGeom>
        </p:spPr>
      </p:pic>
      <p:sp>
        <p:nvSpPr>
          <p:cNvPr id="18" name="Action Button: Get Information 17" descr="Information symbol that, when clicked on in other pages, can lead to an external website for additional information. ">
            <a:hlinkClick r:id="" action="ppaction://noaction" highlightClick="1"/>
            <a:extLst>
              <a:ext uri="{FF2B5EF4-FFF2-40B4-BE49-F238E27FC236}">
                <a16:creationId xmlns:a16="http://schemas.microsoft.com/office/drawing/2014/main" id="{3E983FA0-76BC-4654-A0F0-9059716FD1B7}"/>
              </a:ext>
            </a:extLst>
          </p:cNvPr>
          <p:cNvSpPr/>
          <p:nvPr/>
        </p:nvSpPr>
        <p:spPr>
          <a:xfrm>
            <a:off x="1236268" y="5464454"/>
            <a:ext cx="914400" cy="758952"/>
          </a:xfrm>
          <a:prstGeom prst="actionButtonInformation">
            <a:avLst/>
          </a:prstGeom>
          <a:solidFill>
            <a:srgbClr val="00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06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9E6A26A-CB7A-49A9-A7F4-4A191BF01C02}"/>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Page 2</a:t>
            </a:r>
          </a:p>
        </p:txBody>
      </p:sp>
      <p:pic>
        <p:nvPicPr>
          <p:cNvPr id="3" name="Picture 2" descr="A room with a wooden table and chair has a picture frame of three red hibiscus flowers during a sunset above them. To their right, there is a window with the sun and its rays peeking inside the room. Shadows of the table and chair are created from the sunlight. ">
            <a:extLst>
              <a:ext uri="{FF2B5EF4-FFF2-40B4-BE49-F238E27FC236}">
                <a16:creationId xmlns:a16="http://schemas.microsoft.com/office/drawing/2014/main" id="{9F35BD0A-9CA3-47A6-8D2F-0E0616F56286}"/>
              </a:ext>
            </a:extLst>
          </p:cNvPr>
          <p:cNvPicPr>
            <a:picLocks noChangeAspect="1"/>
          </p:cNvPicPr>
          <p:nvPr/>
        </p:nvPicPr>
        <p:blipFill rotWithShape="1">
          <a:blip r:embed="rId6">
            <a:extLst>
              <a:ext uri="{28A0092B-C50C-407E-A947-70E740481C1C}">
                <a14:useLocalDpi xmlns:a14="http://schemas.microsoft.com/office/drawing/2010/main" val="0"/>
              </a:ext>
            </a:extLst>
          </a:blip>
          <a:srcRect t="3782" b="10683"/>
          <a:stretch/>
        </p:blipFill>
        <p:spPr>
          <a:xfrm>
            <a:off x="-1504" y="0"/>
            <a:ext cx="12191980" cy="6856718"/>
          </a:xfrm>
          <a:prstGeom prst="rect">
            <a:avLst/>
          </a:prstGeom>
        </p:spPr>
      </p:pic>
      <p:pic>
        <p:nvPicPr>
          <p:cNvPr id="2" name="Page 2 AD" descr="Audio image description.">
            <a:hlinkClick r:id="" action="ppaction://media"/>
            <a:extLst>
              <a:ext uri="{FF2B5EF4-FFF2-40B4-BE49-F238E27FC236}">
                <a16:creationId xmlns:a16="http://schemas.microsoft.com/office/drawing/2014/main" id="{869A416B-EBE2-4DAD-9783-1B2EFD335A09}"/>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25000"/>
          </a:blip>
          <a:stretch>
            <a:fillRect/>
          </a:stretch>
        </p:blipFill>
        <p:spPr>
          <a:xfrm>
            <a:off x="117474" y="191912"/>
            <a:ext cx="700970" cy="700970"/>
          </a:xfrm>
          <a:prstGeom prst="rect">
            <a:avLst/>
          </a:prstGeom>
        </p:spPr>
      </p:pic>
      <p:sp>
        <p:nvSpPr>
          <p:cNvPr id="11" name="TextBox 10">
            <a:extLst>
              <a:ext uri="{FF2B5EF4-FFF2-40B4-BE49-F238E27FC236}">
                <a16:creationId xmlns:a16="http://schemas.microsoft.com/office/drawing/2014/main" id="{D78C328B-2E49-424F-80AC-485D66601D67}"/>
              </a:ext>
            </a:extLst>
          </p:cNvPr>
          <p:cNvSpPr txBox="1"/>
          <p:nvPr/>
        </p:nvSpPr>
        <p:spPr>
          <a:xfrm>
            <a:off x="851408" y="191912"/>
            <a:ext cx="11022993" cy="923330"/>
          </a:xfrm>
          <a:prstGeom prst="rect">
            <a:avLst/>
          </a:prstGeom>
          <a:noFill/>
        </p:spPr>
        <p:txBody>
          <a:bodyPr wrap="square">
            <a:spAutoFit/>
          </a:bodyPr>
          <a:lstStyle/>
          <a:p>
            <a:pPr algn="l" fontAlgn="base"/>
            <a:r>
              <a:rPr lang="en-US" b="0" i="0" dirty="0">
                <a:solidFill>
                  <a:srgbClr val="40444F"/>
                </a:solidFill>
                <a:effectLst/>
                <a:latin typeface="Arial" panose="020B0604020202020204" pitchFamily="34" charset="0"/>
                <a:cs typeface="Arial" panose="020B0604020202020204" pitchFamily="34" charset="0"/>
              </a:rPr>
              <a:t>The bright sun peeked through the windows of </a:t>
            </a:r>
            <a:r>
              <a:rPr lang="en-US" b="0" i="1" dirty="0" err="1">
                <a:solidFill>
                  <a:srgbClr val="40444F"/>
                </a:solidFill>
                <a:effectLst/>
                <a:latin typeface="Arial" panose="020B0604020202020204" pitchFamily="34" charset="0"/>
                <a:cs typeface="Arial" panose="020B0604020202020204" pitchFamily="34" charset="0"/>
              </a:rPr>
              <a:t>abuelo</a:t>
            </a:r>
            <a:r>
              <a:rPr lang="en-US" b="0" i="1" dirty="0">
                <a:solidFill>
                  <a:srgbClr val="40444F"/>
                </a:solidFill>
                <a:effectLst/>
                <a:latin typeface="Arial" panose="020B0604020202020204" pitchFamily="34" charset="0"/>
                <a:cs typeface="Arial" panose="020B0604020202020204" pitchFamily="34" charset="0"/>
              </a:rPr>
              <a:t> </a:t>
            </a:r>
            <a:r>
              <a:rPr lang="en-US" b="0" i="0" dirty="0">
                <a:solidFill>
                  <a:srgbClr val="40444F"/>
                </a:solidFill>
                <a:effectLst/>
                <a:latin typeface="Arial" panose="020B0604020202020204" pitchFamily="34" charset="0"/>
                <a:cs typeface="Arial" panose="020B0604020202020204" pitchFamily="34" charset="0"/>
              </a:rPr>
              <a:t>and</a:t>
            </a:r>
            <a:r>
              <a:rPr lang="en-US" b="0" i="1" dirty="0">
                <a:solidFill>
                  <a:srgbClr val="40444F"/>
                </a:solidFill>
                <a:effectLst/>
                <a:latin typeface="Arial" panose="020B0604020202020204" pitchFamily="34" charset="0"/>
                <a:cs typeface="Arial" panose="020B0604020202020204" pitchFamily="34" charset="0"/>
              </a:rPr>
              <a:t> abuela’s </a:t>
            </a:r>
            <a:r>
              <a:rPr lang="en-US" b="0" i="0" dirty="0">
                <a:solidFill>
                  <a:srgbClr val="40444F"/>
                </a:solidFill>
                <a:effectLst/>
                <a:latin typeface="Arial" panose="020B0604020202020204" pitchFamily="34" charset="0"/>
                <a:cs typeface="Arial" panose="020B0604020202020204" pitchFamily="34" charset="0"/>
              </a:rPr>
              <a:t>house, a soft, golden </a:t>
            </a:r>
            <a:r>
              <a:rPr lang="en-US" b="1" i="0" u="none" strike="noStrike" dirty="0">
                <a:solidFill>
                  <a:srgbClr val="0066CC"/>
                </a:solidFill>
                <a:effectLst/>
                <a:latin typeface="Arial" panose="020B0604020202020204" pitchFamily="34" charset="0"/>
                <a:cs typeface="Arial" panose="020B0604020202020204" pitchFamily="34" charset="0"/>
                <a:hlinkClick r:id="rId8"/>
              </a:rPr>
              <a:t>hue</a:t>
            </a:r>
            <a:r>
              <a:rPr lang="en-US" b="0" i="0" dirty="0">
                <a:solidFill>
                  <a:srgbClr val="40444F"/>
                </a:solidFill>
                <a:effectLst/>
                <a:latin typeface="Arial" panose="020B0604020202020204" pitchFamily="34" charset="0"/>
                <a:cs typeface="Arial" panose="020B0604020202020204" pitchFamily="34" charset="0"/>
              </a:rPr>
              <a:t> creating shadows in the ground. </a:t>
            </a:r>
          </a:p>
          <a:p>
            <a:pPr algn="l" fontAlgn="base"/>
            <a:endParaRPr lang="en-US" b="0" i="0" dirty="0">
              <a:solidFill>
                <a:srgbClr val="40444F"/>
              </a:solidFill>
              <a:effectLst/>
              <a:latin typeface="Open Sans" panose="020B0606030504020204" pitchFamily="34" charset="0"/>
            </a:endParaRPr>
          </a:p>
        </p:txBody>
      </p:sp>
      <p:sp>
        <p:nvSpPr>
          <p:cNvPr id="9" name="TextBox 8">
            <a:extLst>
              <a:ext uri="{FF2B5EF4-FFF2-40B4-BE49-F238E27FC236}">
                <a16:creationId xmlns:a16="http://schemas.microsoft.com/office/drawing/2014/main" id="{F3B2EAD1-E74D-462B-852A-3D820FD39E92}"/>
              </a:ext>
            </a:extLst>
          </p:cNvPr>
          <p:cNvSpPr txBox="1"/>
          <p:nvPr/>
        </p:nvSpPr>
        <p:spPr>
          <a:xfrm>
            <a:off x="818444" y="892882"/>
            <a:ext cx="7577667" cy="1754326"/>
          </a:xfrm>
          <a:prstGeom prst="rect">
            <a:avLst/>
          </a:prstGeom>
          <a:noFill/>
        </p:spPr>
        <p:txBody>
          <a:bodyPr wrap="square" rtlCol="0">
            <a:spAutoFit/>
          </a:bodyPr>
          <a:lstStyle/>
          <a:p>
            <a:pPr algn="l" fontAlgn="base"/>
            <a:r>
              <a:rPr lang="en-US" b="0" i="0" dirty="0">
                <a:solidFill>
                  <a:srgbClr val="40444F"/>
                </a:solidFill>
                <a:effectLst/>
                <a:latin typeface="Arial" panose="020B0604020202020204" pitchFamily="34" charset="0"/>
                <a:cs typeface="Arial" panose="020B0604020202020204" pitchFamily="34" charset="0"/>
              </a:rPr>
              <a:t>Can you see the shadows?</a:t>
            </a:r>
          </a:p>
          <a:p>
            <a:pPr algn="l" fontAlgn="base"/>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0" dirty="0">
                <a:solidFill>
                  <a:srgbClr val="40444F"/>
                </a:solidFill>
                <a:effectLst/>
                <a:latin typeface="Arial" panose="020B0604020202020204" pitchFamily="34" charset="0"/>
                <a:cs typeface="Arial" panose="020B0604020202020204" pitchFamily="34" charset="0"/>
              </a:rPr>
              <a:t>As she walked through the house, she could feel the smell of </a:t>
            </a:r>
            <a:r>
              <a:rPr lang="en-US" b="0" i="1" dirty="0" err="1">
                <a:solidFill>
                  <a:srgbClr val="40444F"/>
                </a:solidFill>
                <a:effectLst/>
                <a:latin typeface="Arial" panose="020B0604020202020204" pitchFamily="34" charset="0"/>
                <a:cs typeface="Arial" panose="020B0604020202020204" pitchFamily="34" charset="0"/>
              </a:rPr>
              <a:t>tostones</a:t>
            </a:r>
            <a:r>
              <a:rPr lang="en-US" b="0" i="0" dirty="0">
                <a:solidFill>
                  <a:srgbClr val="40444F"/>
                </a:solidFill>
                <a:effectLst/>
                <a:latin typeface="Arial" panose="020B0604020202020204" pitchFamily="34" charset="0"/>
                <a:cs typeface="Arial" panose="020B0604020202020204" pitchFamily="34" charset="0"/>
              </a:rPr>
              <a:t> coming from the kitchen. That could only mean one thing: If </a:t>
            </a:r>
            <a:r>
              <a:rPr lang="en-US" b="1" i="1" dirty="0">
                <a:solidFill>
                  <a:srgbClr val="40444F"/>
                </a:solidFill>
                <a:effectLst/>
                <a:latin typeface="Arial" panose="020B0604020202020204" pitchFamily="34" charset="0"/>
                <a:cs typeface="Arial" panose="020B0604020202020204" pitchFamily="34" charset="0"/>
                <a:hlinkClick r:id="rId9"/>
              </a:rPr>
              <a:t>abuela </a:t>
            </a:r>
            <a:r>
              <a:rPr lang="en-US" b="0" i="0" dirty="0">
                <a:solidFill>
                  <a:srgbClr val="40444F"/>
                </a:solidFill>
                <a:effectLst/>
                <a:latin typeface="Arial" panose="020B0604020202020204" pitchFamily="34" charset="0"/>
                <a:cs typeface="Arial" panose="020B0604020202020204" pitchFamily="34" charset="0"/>
              </a:rPr>
              <a:t>is making </a:t>
            </a:r>
            <a:r>
              <a:rPr lang="en-US" b="0" i="1" dirty="0" err="1">
                <a:solidFill>
                  <a:srgbClr val="40444F"/>
                </a:solidFill>
                <a:effectLst/>
                <a:latin typeface="Arial" panose="020B0604020202020204" pitchFamily="34" charset="0"/>
                <a:cs typeface="Arial" panose="020B0604020202020204" pitchFamily="34" charset="0"/>
              </a:rPr>
              <a:t>tostones</a:t>
            </a:r>
            <a:r>
              <a:rPr lang="en-US" dirty="0">
                <a:solidFill>
                  <a:srgbClr val="40444F"/>
                </a:solidFill>
                <a:latin typeface="Arial" panose="020B0604020202020204" pitchFamily="34" charset="0"/>
                <a:cs typeface="Arial" panose="020B0604020202020204" pitchFamily="34" charset="0"/>
              </a:rPr>
              <a:t> - </a:t>
            </a:r>
            <a:r>
              <a:rPr lang="en-US" b="0" i="0" dirty="0" err="1">
                <a:solidFill>
                  <a:srgbClr val="40444F"/>
                </a:solidFill>
                <a:effectLst/>
                <a:latin typeface="Arial" panose="020B0604020202020204" pitchFamily="34" charset="0"/>
                <a:cs typeface="Arial" panose="020B0604020202020204" pitchFamily="34" charset="0"/>
              </a:rPr>
              <a:t>Yuli</a:t>
            </a:r>
            <a:r>
              <a:rPr lang="en-US" b="0" i="0" dirty="0">
                <a:solidFill>
                  <a:srgbClr val="40444F"/>
                </a:solidFill>
                <a:effectLst/>
                <a:latin typeface="Arial" panose="020B0604020202020204" pitchFamily="34" charset="0"/>
                <a:cs typeface="Arial" panose="020B0604020202020204" pitchFamily="34" charset="0"/>
              </a:rPr>
              <a:t> thought - we must be going to the beach! </a:t>
            </a:r>
          </a:p>
          <a:p>
            <a:endParaRPr lang="en-US" dirty="0"/>
          </a:p>
        </p:txBody>
      </p:sp>
      <p:pic>
        <p:nvPicPr>
          <p:cNvPr id="4" name="Page 2 Narration" descr="Voice Narration">
            <a:hlinkClick r:id="" action="ppaction://media"/>
            <a:extLst>
              <a:ext uri="{FF2B5EF4-FFF2-40B4-BE49-F238E27FC236}">
                <a16:creationId xmlns:a16="http://schemas.microsoft.com/office/drawing/2014/main" id="{4CA8C9F7-55B6-44FF-BD5A-CA41D32E4448}"/>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3">
                <a:tint val="45000"/>
                <a:satMod val="400000"/>
              </a:schemeClr>
            </a:duotone>
          </a:blip>
          <a:stretch>
            <a:fillRect/>
          </a:stretch>
        </p:blipFill>
        <p:spPr>
          <a:xfrm>
            <a:off x="173921" y="5729112"/>
            <a:ext cx="1066798" cy="1066798"/>
          </a:xfrm>
          <a:prstGeom prst="rect">
            <a:avLst/>
          </a:prstGeom>
        </p:spPr>
      </p:pic>
    </p:spTree>
    <p:extLst>
      <p:ext uri="{BB962C8B-B14F-4D97-AF65-F5344CB8AC3E}">
        <p14:creationId xmlns:p14="http://schemas.microsoft.com/office/powerpoint/2010/main" val="70215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9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2839B3-C0F7-4C4B-AB3C-A8872CDBECA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Page 3</a:t>
            </a:r>
          </a:p>
        </p:txBody>
      </p:sp>
      <p:pic>
        <p:nvPicPr>
          <p:cNvPr id="5" name="Content Placeholder 4" descr="Green plantains sit on the counter as some tostones are being fried on a pan. Abuela is smiling at Yuli's expression of curiosity. ">
            <a:extLst>
              <a:ext uri="{FF2B5EF4-FFF2-40B4-BE49-F238E27FC236}">
                <a16:creationId xmlns:a16="http://schemas.microsoft.com/office/drawing/2014/main" id="{28FE8EDE-CD31-489C-AECA-2E74B7EAB134}"/>
              </a:ext>
            </a:extLst>
          </p:cNvPr>
          <p:cNvPicPr>
            <a:picLocks noGrp="1" noChangeAspect="1"/>
          </p:cNvPicPr>
          <p:nvPr>
            <p:ph idx="1"/>
          </p:nvPr>
        </p:nvPicPr>
        <p:blipFill rotWithShape="1">
          <a:blip r:embed="rId8">
            <a:extLst>
              <a:ext uri="{28A0092B-C50C-407E-A947-70E740481C1C}">
                <a14:useLocalDpi xmlns:a14="http://schemas.microsoft.com/office/drawing/2010/main" val="0"/>
              </a:ext>
            </a:extLst>
          </a:blip>
          <a:srcRect r="11096" b="1"/>
          <a:stretch/>
        </p:blipFill>
        <p:spPr>
          <a:xfrm>
            <a:off x="20" y="1282"/>
            <a:ext cx="12191980" cy="6856718"/>
          </a:xfrm>
          <a:prstGeom prst="rect">
            <a:avLst/>
          </a:prstGeom>
        </p:spPr>
      </p:pic>
      <p:pic>
        <p:nvPicPr>
          <p:cNvPr id="3" name="Page 3 AD" descr="Audio image description.">
            <a:hlinkClick r:id="" action="ppaction://media"/>
            <a:extLst>
              <a:ext uri="{FF2B5EF4-FFF2-40B4-BE49-F238E27FC236}">
                <a16:creationId xmlns:a16="http://schemas.microsoft.com/office/drawing/2014/main" id="{90D89E4E-A574-4BF7-BA6B-83D9A9B86A77}"/>
              </a:ext>
            </a:extLst>
          </p:cNvPr>
          <p:cNvPicPr>
            <a:picLocks noChangeAspect="1"/>
          </p:cNvPicPr>
          <p:nvPr>
            <a:audioFile r:link="rId2"/>
            <p:extLst>
              <p:ext uri="{DAA4B4D4-6D71-4841-9C94-3DE7FCFB9230}">
                <p14:media xmlns:p14="http://schemas.microsoft.com/office/powerpoint/2010/main" r:embed="rId1"/>
              </p:ext>
            </p:extLst>
          </p:nvPr>
        </p:nvPicPr>
        <p:blipFill>
          <a:blip r:embed="rId9">
            <a:biLevel thresh="25000"/>
          </a:blip>
          <a:stretch>
            <a:fillRect/>
          </a:stretch>
        </p:blipFill>
        <p:spPr>
          <a:xfrm>
            <a:off x="230275" y="116410"/>
            <a:ext cx="724611" cy="724611"/>
          </a:xfrm>
          <a:prstGeom prst="rect">
            <a:avLst/>
          </a:prstGeom>
        </p:spPr>
      </p:pic>
      <p:sp>
        <p:nvSpPr>
          <p:cNvPr id="8" name="TextBox 7">
            <a:extLst>
              <a:ext uri="{FF2B5EF4-FFF2-40B4-BE49-F238E27FC236}">
                <a16:creationId xmlns:a16="http://schemas.microsoft.com/office/drawing/2014/main" id="{C5CF5310-8BBB-49A1-AFEE-00BD14367509}"/>
              </a:ext>
            </a:extLst>
          </p:cNvPr>
          <p:cNvSpPr txBox="1"/>
          <p:nvPr/>
        </p:nvSpPr>
        <p:spPr>
          <a:xfrm>
            <a:off x="5384800" y="116411"/>
            <a:ext cx="6096000" cy="6463308"/>
          </a:xfrm>
          <a:prstGeom prst="rect">
            <a:avLst/>
          </a:prstGeom>
          <a:noFill/>
        </p:spPr>
        <p:txBody>
          <a:bodyPr wrap="square">
            <a:spAutoFit/>
          </a:bodyPr>
          <a:lstStyle/>
          <a:p>
            <a:pPr algn="l" fontAlgn="base"/>
            <a:r>
              <a:rPr lang="en-US" b="0" i="0" dirty="0">
                <a:solidFill>
                  <a:srgbClr val="40444F"/>
                </a:solidFill>
                <a:effectLst/>
                <a:latin typeface="Arial" panose="020B0604020202020204" pitchFamily="34" charset="0"/>
                <a:cs typeface="Arial" panose="020B0604020202020204" pitchFamily="34" charset="0"/>
              </a:rPr>
              <a:t>"</a:t>
            </a:r>
            <a:r>
              <a:rPr lang="en-US" b="0" dirty="0">
                <a:solidFill>
                  <a:srgbClr val="40444F"/>
                </a:solidFill>
                <a:effectLst/>
                <a:latin typeface="Arial" panose="020B0604020202020204" pitchFamily="34" charset="0"/>
                <a:cs typeface="Arial" panose="020B0604020202020204" pitchFamily="34" charset="0"/>
              </a:rPr>
              <a:t>Abuela! Abuela</a:t>
            </a:r>
            <a:r>
              <a:rPr lang="en-US" dirty="0">
                <a:solidFill>
                  <a:srgbClr val="40444F"/>
                </a:solidFill>
                <a:latin typeface="Arial" panose="020B0604020202020204" pitchFamily="34" charset="0"/>
                <a:cs typeface="Arial" panose="020B0604020202020204" pitchFamily="34" charset="0"/>
              </a:rPr>
              <a:t>! </a:t>
            </a:r>
            <a:r>
              <a:rPr lang="en-US" b="0" i="0" dirty="0">
                <a:solidFill>
                  <a:srgbClr val="40444F"/>
                </a:solidFill>
                <a:effectLst/>
                <a:latin typeface="Arial" panose="020B0604020202020204" pitchFamily="34" charset="0"/>
                <a:cs typeface="Arial" panose="020B0604020202020204" pitchFamily="34" charset="0"/>
              </a:rPr>
              <a:t>Are we going to the beach today?" </a:t>
            </a:r>
          </a:p>
          <a:p>
            <a:pPr algn="l" fontAlgn="base"/>
            <a:br>
              <a:rPr lang="en-US" b="0" i="0" dirty="0">
                <a:solidFill>
                  <a:srgbClr val="40444F"/>
                </a:solidFill>
                <a:effectLst/>
                <a:latin typeface="Arial" panose="020B0604020202020204" pitchFamily="34" charset="0"/>
                <a:cs typeface="Arial" panose="020B0604020202020204" pitchFamily="34" charset="0"/>
              </a:rPr>
            </a:br>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1" dirty="0">
                <a:solidFill>
                  <a:srgbClr val="40444F"/>
                </a:solidFill>
                <a:effectLst/>
                <a:latin typeface="Arial" panose="020B0604020202020204" pitchFamily="34" charset="0"/>
                <a:cs typeface="Arial" panose="020B0604020202020204" pitchFamily="34" charset="0"/>
              </a:rPr>
              <a:t>Abuela</a:t>
            </a:r>
            <a:r>
              <a:rPr lang="en-US" b="0" i="0" dirty="0">
                <a:solidFill>
                  <a:srgbClr val="40444F"/>
                </a:solidFill>
                <a:effectLst/>
                <a:latin typeface="Arial" panose="020B0604020202020204" pitchFamily="34" charset="0"/>
                <a:cs typeface="Arial" panose="020B0604020202020204" pitchFamily="34" charset="0"/>
              </a:rPr>
              <a:t> chuckled and nodded: "We do always bring </a:t>
            </a:r>
            <a:r>
              <a:rPr lang="en-US" b="1" i="1" u="none" strike="noStrike" dirty="0" err="1">
                <a:solidFill>
                  <a:srgbClr val="0066CC"/>
                </a:solidFill>
                <a:effectLst/>
                <a:latin typeface="Arial" panose="020B0604020202020204" pitchFamily="34" charset="0"/>
                <a:cs typeface="Arial" panose="020B0604020202020204" pitchFamily="34" charset="0"/>
                <a:hlinkClick r:id="rId10"/>
              </a:rPr>
              <a:t>tostones</a:t>
            </a:r>
            <a:r>
              <a:rPr lang="en-US" b="1" i="1" dirty="0">
                <a:solidFill>
                  <a:srgbClr val="40444F"/>
                </a:solidFill>
                <a:effectLst/>
                <a:latin typeface="Arial" panose="020B0604020202020204" pitchFamily="34" charset="0"/>
                <a:cs typeface="Arial" panose="020B0604020202020204" pitchFamily="34" charset="0"/>
              </a:rPr>
              <a:t> </a:t>
            </a:r>
            <a:r>
              <a:rPr lang="en-US" b="0" i="0" dirty="0">
                <a:solidFill>
                  <a:srgbClr val="40444F"/>
                </a:solidFill>
                <a:effectLst/>
                <a:latin typeface="Arial" panose="020B0604020202020204" pitchFamily="34" charset="0"/>
                <a:cs typeface="Arial" panose="020B0604020202020204" pitchFamily="34" charset="0"/>
              </a:rPr>
              <a:t>to our beach trips."</a:t>
            </a:r>
          </a:p>
          <a:p>
            <a:pPr algn="l" fontAlgn="base"/>
            <a:br>
              <a:rPr lang="en-US" b="0" i="0" dirty="0">
                <a:solidFill>
                  <a:srgbClr val="40444F"/>
                </a:solidFill>
                <a:effectLst/>
                <a:latin typeface="Arial" panose="020B0604020202020204" pitchFamily="34" charset="0"/>
                <a:cs typeface="Arial" panose="020B0604020202020204" pitchFamily="34" charset="0"/>
              </a:rPr>
            </a:br>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0" dirty="0">
                <a:solidFill>
                  <a:srgbClr val="40444F"/>
                </a:solidFill>
                <a:effectLst/>
                <a:latin typeface="Arial" panose="020B0604020202020204" pitchFamily="34" charset="0"/>
                <a:cs typeface="Arial" panose="020B0604020202020204" pitchFamily="34" charset="0"/>
              </a:rPr>
              <a:t>“Can I help, please?!” </a:t>
            </a:r>
            <a:r>
              <a:rPr lang="en-US" b="0" i="0" dirty="0" err="1">
                <a:solidFill>
                  <a:srgbClr val="40444F"/>
                </a:solidFill>
                <a:effectLst/>
                <a:latin typeface="Arial" panose="020B0604020202020204" pitchFamily="34" charset="0"/>
                <a:cs typeface="Arial" panose="020B0604020202020204" pitchFamily="34" charset="0"/>
              </a:rPr>
              <a:t>Yuli</a:t>
            </a:r>
            <a:r>
              <a:rPr lang="en-US" b="0" i="0" dirty="0">
                <a:solidFill>
                  <a:srgbClr val="40444F"/>
                </a:solidFill>
                <a:effectLst/>
                <a:latin typeface="Arial" panose="020B0604020202020204" pitchFamily="34" charset="0"/>
                <a:cs typeface="Arial" panose="020B0604020202020204" pitchFamily="34" charset="0"/>
              </a:rPr>
              <a:t> asked excitedly. </a:t>
            </a:r>
          </a:p>
          <a:p>
            <a:pPr algn="l" fontAlgn="base"/>
            <a:br>
              <a:rPr lang="en-US" b="0" i="0" dirty="0">
                <a:solidFill>
                  <a:srgbClr val="40444F"/>
                </a:solidFill>
                <a:effectLst/>
                <a:latin typeface="Arial" panose="020B0604020202020204" pitchFamily="34" charset="0"/>
                <a:cs typeface="Arial" panose="020B0604020202020204" pitchFamily="34" charset="0"/>
              </a:rPr>
            </a:br>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0" dirty="0">
                <a:solidFill>
                  <a:srgbClr val="40444F"/>
                </a:solidFill>
                <a:effectLst/>
                <a:latin typeface="Arial" panose="020B0604020202020204" pitchFamily="34" charset="0"/>
                <a:cs typeface="Arial" panose="020B0604020202020204" pitchFamily="34" charset="0"/>
              </a:rPr>
              <a:t>"Of course you can!" </a:t>
            </a:r>
          </a:p>
          <a:p>
            <a:pPr algn="l" fontAlgn="base"/>
            <a:br>
              <a:rPr lang="en-US" b="0" i="0" dirty="0">
                <a:solidFill>
                  <a:srgbClr val="40444F"/>
                </a:solidFill>
                <a:effectLst/>
                <a:latin typeface="Arial" panose="020B0604020202020204" pitchFamily="34" charset="0"/>
                <a:cs typeface="Arial" panose="020B0604020202020204" pitchFamily="34" charset="0"/>
              </a:rPr>
            </a:br>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1" dirty="0">
                <a:solidFill>
                  <a:srgbClr val="40444F"/>
                </a:solidFill>
                <a:effectLst/>
                <a:latin typeface="Arial" panose="020B0604020202020204" pitchFamily="34" charset="0"/>
                <a:cs typeface="Arial" panose="020B0604020202020204" pitchFamily="34" charset="0"/>
              </a:rPr>
              <a:t>Abuela </a:t>
            </a:r>
            <a:r>
              <a:rPr lang="en-US" b="0" i="0" dirty="0">
                <a:solidFill>
                  <a:srgbClr val="40444F"/>
                </a:solidFill>
                <a:effectLst/>
                <a:latin typeface="Arial" panose="020B0604020202020204" pitchFamily="34" charset="0"/>
                <a:cs typeface="Arial" panose="020B0604020202020204" pitchFamily="34" charset="0"/>
              </a:rPr>
              <a:t>and </a:t>
            </a:r>
            <a:r>
              <a:rPr lang="en-US" b="0" dirty="0" err="1">
                <a:solidFill>
                  <a:srgbClr val="40444F"/>
                </a:solidFill>
                <a:effectLst/>
                <a:latin typeface="Arial" panose="020B0604020202020204" pitchFamily="34" charset="0"/>
                <a:cs typeface="Arial" panose="020B0604020202020204" pitchFamily="34" charset="0"/>
              </a:rPr>
              <a:t>Yuli</a:t>
            </a:r>
            <a:r>
              <a:rPr lang="en-US" i="1" dirty="0">
                <a:solidFill>
                  <a:srgbClr val="40444F"/>
                </a:solidFill>
                <a:latin typeface="Arial" panose="020B0604020202020204" pitchFamily="34" charset="0"/>
                <a:cs typeface="Arial" panose="020B0604020202020204" pitchFamily="34" charset="0"/>
              </a:rPr>
              <a:t> </a:t>
            </a:r>
            <a:r>
              <a:rPr lang="en-US" dirty="0">
                <a:solidFill>
                  <a:srgbClr val="40444F"/>
                </a:solidFill>
                <a:latin typeface="Arial" panose="020B0604020202020204" pitchFamily="34" charset="0"/>
                <a:cs typeface="Arial" panose="020B0604020202020204" pitchFamily="34" charset="0"/>
              </a:rPr>
              <a:t>t</a:t>
            </a:r>
            <a:r>
              <a:rPr lang="en-US" b="0" i="0" dirty="0">
                <a:solidFill>
                  <a:srgbClr val="40444F"/>
                </a:solidFill>
                <a:effectLst/>
                <a:latin typeface="Arial" panose="020B0604020202020204" pitchFamily="34" charset="0"/>
                <a:cs typeface="Arial" panose="020B0604020202020204" pitchFamily="34" charset="0"/>
              </a:rPr>
              <a:t>hen sliced, mashed and fried </a:t>
            </a:r>
            <a:r>
              <a:rPr lang="en-US" b="1" i="1" u="none" strike="noStrike" dirty="0">
                <a:solidFill>
                  <a:srgbClr val="0066CC"/>
                </a:solidFill>
                <a:effectLst/>
                <a:latin typeface="Arial" panose="020B0604020202020204" pitchFamily="34" charset="0"/>
                <a:cs typeface="Arial" panose="020B0604020202020204" pitchFamily="34" charset="0"/>
                <a:hlinkClick r:id="rId11"/>
              </a:rPr>
              <a:t>plantains</a:t>
            </a:r>
            <a:r>
              <a:rPr lang="en-US" b="0" i="0" dirty="0">
                <a:solidFill>
                  <a:srgbClr val="40444F"/>
                </a:solidFill>
                <a:effectLst/>
                <a:latin typeface="Arial" panose="020B0604020202020204" pitchFamily="34" charset="0"/>
                <a:cs typeface="Arial" panose="020B0604020202020204" pitchFamily="34" charset="0"/>
              </a:rPr>
              <a:t> to make the </a:t>
            </a:r>
            <a:r>
              <a:rPr lang="en-US" b="0" i="1" dirty="0" err="1">
                <a:solidFill>
                  <a:srgbClr val="40444F"/>
                </a:solidFill>
                <a:effectLst/>
                <a:latin typeface="Arial" panose="020B0604020202020204" pitchFamily="34" charset="0"/>
                <a:cs typeface="Arial" panose="020B0604020202020204" pitchFamily="34" charset="0"/>
              </a:rPr>
              <a:t>tostones</a:t>
            </a:r>
            <a:r>
              <a:rPr lang="en-US" b="0" i="1" dirty="0">
                <a:solidFill>
                  <a:srgbClr val="40444F"/>
                </a:solidFill>
                <a:effectLst/>
                <a:latin typeface="Arial" panose="020B0604020202020204" pitchFamily="34" charset="0"/>
                <a:cs typeface="Arial" panose="020B0604020202020204" pitchFamily="34" charset="0"/>
              </a:rPr>
              <a:t>. </a:t>
            </a:r>
            <a:endParaRPr lang="en-US" b="0" i="0" dirty="0">
              <a:solidFill>
                <a:srgbClr val="40444F"/>
              </a:solidFill>
              <a:effectLst/>
              <a:latin typeface="Arial" panose="020B0604020202020204" pitchFamily="34" charset="0"/>
              <a:cs typeface="Arial" panose="020B0604020202020204" pitchFamily="34" charset="0"/>
            </a:endParaRPr>
          </a:p>
          <a:p>
            <a:pPr algn="l" fontAlgn="base"/>
            <a:br>
              <a:rPr lang="en-US" b="0" i="0" dirty="0">
                <a:solidFill>
                  <a:srgbClr val="40444F"/>
                </a:solidFill>
                <a:effectLst/>
                <a:latin typeface="Arial" panose="020B0604020202020204" pitchFamily="34" charset="0"/>
                <a:cs typeface="Arial" panose="020B0604020202020204" pitchFamily="34" charset="0"/>
              </a:rPr>
            </a:br>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0" dirty="0" err="1">
                <a:solidFill>
                  <a:srgbClr val="40444F"/>
                </a:solidFill>
                <a:effectLst/>
                <a:latin typeface="Arial" panose="020B0604020202020204" pitchFamily="34" charset="0"/>
                <a:cs typeface="Arial" panose="020B0604020202020204" pitchFamily="34" charset="0"/>
              </a:rPr>
              <a:t>Yuli</a:t>
            </a:r>
            <a:r>
              <a:rPr lang="en-US" b="0" i="0" dirty="0">
                <a:solidFill>
                  <a:srgbClr val="40444F"/>
                </a:solidFill>
                <a:effectLst/>
                <a:latin typeface="Arial" panose="020B0604020202020204" pitchFamily="34" charset="0"/>
                <a:cs typeface="Arial" panose="020B0604020202020204" pitchFamily="34" charset="0"/>
              </a:rPr>
              <a:t> watched on her tippy toes as the plantain pieces sizzled and crackled in the pot while they waited and waited and waited...</a:t>
            </a:r>
          </a:p>
          <a:p>
            <a:pPr algn="l" fontAlgn="base"/>
            <a:br>
              <a:rPr lang="en-US" b="0" i="0" dirty="0">
                <a:solidFill>
                  <a:srgbClr val="40444F"/>
                </a:solidFill>
                <a:effectLst/>
                <a:latin typeface="Arial" panose="020B0604020202020204" pitchFamily="34" charset="0"/>
                <a:cs typeface="Arial" panose="020B0604020202020204" pitchFamily="34" charset="0"/>
              </a:rPr>
            </a:br>
            <a:endParaRPr lang="en-US" b="0" i="0" dirty="0">
              <a:solidFill>
                <a:srgbClr val="40444F"/>
              </a:solidFill>
              <a:effectLst/>
              <a:latin typeface="Arial" panose="020B0604020202020204" pitchFamily="34" charset="0"/>
              <a:cs typeface="Arial" panose="020B0604020202020204" pitchFamily="34" charset="0"/>
            </a:endParaRPr>
          </a:p>
          <a:p>
            <a:pPr algn="l" fontAlgn="base"/>
            <a:r>
              <a:rPr lang="en-US" b="0" i="0" dirty="0">
                <a:solidFill>
                  <a:srgbClr val="40444F"/>
                </a:solidFill>
                <a:effectLst/>
                <a:latin typeface="Arial" panose="020B0604020202020204" pitchFamily="34" charset="0"/>
                <a:cs typeface="Arial" panose="020B0604020202020204" pitchFamily="34" charset="0"/>
              </a:rPr>
              <a:t>That's when she was sure they were going to the beach. </a:t>
            </a:r>
          </a:p>
        </p:txBody>
      </p:sp>
      <p:pic>
        <p:nvPicPr>
          <p:cNvPr id="2" name="Page 3 Narration" descr="Voice Narration">
            <a:hlinkClick r:id="" action="ppaction://media"/>
            <a:extLst>
              <a:ext uri="{FF2B5EF4-FFF2-40B4-BE49-F238E27FC236}">
                <a16:creationId xmlns:a16="http://schemas.microsoft.com/office/drawing/2014/main" id="{BBDB5E37-112D-447A-BA6D-4E4511831B79}"/>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3">
                <a:tint val="45000"/>
                <a:satMod val="400000"/>
              </a:schemeClr>
            </a:duotone>
          </a:blip>
          <a:stretch>
            <a:fillRect/>
          </a:stretch>
        </p:blipFill>
        <p:spPr>
          <a:xfrm>
            <a:off x="116624" y="5858933"/>
            <a:ext cx="1106312" cy="1106312"/>
          </a:xfrm>
          <a:prstGeom prst="rect">
            <a:avLst/>
          </a:prstGeom>
        </p:spPr>
      </p:pic>
      <p:pic>
        <p:nvPicPr>
          <p:cNvPr id="4" name="Voice 008" descr="Grey-colored audio Symbol which, when clicked on, shows the frying sounds.">
            <a:hlinkClick r:id="" action="ppaction://media"/>
            <a:extLst>
              <a:ext uri="{FF2B5EF4-FFF2-40B4-BE49-F238E27FC236}">
                <a16:creationId xmlns:a16="http://schemas.microsoft.com/office/drawing/2014/main" id="{A8EA00A1-0A1F-4759-9498-2F9EECEAA962}"/>
              </a:ext>
            </a:extLst>
          </p:cNvPr>
          <p:cNvPicPr>
            <a:picLocks noChangeAspect="1"/>
          </p:cNvPicPr>
          <p:nvPr>
            <a:audioFile r:link="rId5"/>
            <p:extLst>
              <p:ext uri="{DAA4B4D4-6D71-4841-9C94-3DE7FCFB9230}">
                <p14:media xmlns:p14="http://schemas.microsoft.com/office/powerpoint/2010/main" r:embed="rId6">
                  <p14:trim end="16379.9999"/>
                </p14:media>
              </p:ext>
            </p:extLst>
          </p:nvPr>
        </p:nvPicPr>
        <p:blipFill>
          <a:blip r:embed="rId12">
            <a:duotone>
              <a:prstClr val="black"/>
              <a:schemeClr val="accent4">
                <a:tint val="45000"/>
                <a:satMod val="400000"/>
              </a:schemeClr>
            </a:duotone>
            <a:extLst>
              <a:ext uri="{BEBA8EAE-BF5A-486C-A8C5-ECC9F3942E4B}">
                <a14:imgProps xmlns:a14="http://schemas.microsoft.com/office/drawing/2010/main">
                  <a14:imgLayer r:embed="rId13">
                    <a14:imgEffect>
                      <a14:saturation sat="400000"/>
                    </a14:imgEffect>
                  </a14:imgLayer>
                </a14:imgProps>
              </a:ext>
            </a:extLst>
          </a:blip>
          <a:stretch>
            <a:fillRect/>
          </a:stretch>
        </p:blipFill>
        <p:spPr>
          <a:xfrm>
            <a:off x="2490303" y="5071240"/>
            <a:ext cx="875654" cy="875654"/>
          </a:xfrm>
          <a:prstGeom prst="rect">
            <a:avLst/>
          </a:prstGeom>
        </p:spPr>
      </p:pic>
    </p:spTree>
    <p:extLst>
      <p:ext uri="{BB962C8B-B14F-4D97-AF65-F5344CB8AC3E}">
        <p14:creationId xmlns:p14="http://schemas.microsoft.com/office/powerpoint/2010/main" val="16258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0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3271" fill="hold"/>
                                        <p:tgtEl>
                                          <p:spTgt spid="2"/>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99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4"/>
                </p:tgtEl>
              </p:cMediaNode>
            </p:audio>
            <p:audio>
              <p:cMediaNode vol="80000">
                <p:cTn id="16" fill="hold" display="0">
                  <p:stCondLst>
                    <p:cond delay="indefinite"/>
                  </p:stCondLst>
                  <p:endCondLst>
                    <p:cond evt="onStopAudio" delay="0">
                      <p:tgtEl>
                        <p:sldTgt/>
                      </p:tgtEl>
                    </p:cond>
                  </p:endCondLst>
                </p:cTn>
                <p:tgtEl>
                  <p:spTgt spid="2"/>
                </p:tgtEl>
              </p:cMediaNode>
            </p:audio>
            <p:audio>
              <p:cMediaNode vol="80000">
                <p:cTn id="1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0DC453-95E0-4ADE-9D32-26B02898F7D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Page 4</a:t>
            </a:r>
          </a:p>
        </p:txBody>
      </p:sp>
      <p:pic>
        <p:nvPicPr>
          <p:cNvPr id="12" name="Content Placeholder 11" descr="Yuli imagines the scene of a beach during the sunset and her red hat, sunscreen bottle and box of tostones. Meanwhile, abuelo stands by the door with his own hat and beach umbrella. ">
            <a:extLst>
              <a:ext uri="{FF2B5EF4-FFF2-40B4-BE49-F238E27FC236}">
                <a16:creationId xmlns:a16="http://schemas.microsoft.com/office/drawing/2014/main" id="{4DB63C56-A1CA-4D7B-9699-0EA0E0C82EF8}"/>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r="11096" b="1"/>
          <a:stretch/>
        </p:blipFill>
        <p:spPr>
          <a:xfrm>
            <a:off x="20" y="1282"/>
            <a:ext cx="12191980" cy="6856718"/>
          </a:xfrm>
          <a:prstGeom prst="rect">
            <a:avLst/>
          </a:prstGeom>
        </p:spPr>
      </p:pic>
      <p:pic>
        <p:nvPicPr>
          <p:cNvPr id="3" name="Page 4 AD" descr="Audio image description. ">
            <a:hlinkClick r:id="" action="ppaction://media"/>
            <a:extLst>
              <a:ext uri="{FF2B5EF4-FFF2-40B4-BE49-F238E27FC236}">
                <a16:creationId xmlns:a16="http://schemas.microsoft.com/office/drawing/2014/main" id="{E418B158-084D-49B5-9D95-9A065042C309}"/>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25000"/>
          </a:blip>
          <a:stretch>
            <a:fillRect/>
          </a:stretch>
        </p:blipFill>
        <p:spPr>
          <a:xfrm>
            <a:off x="259644" y="237068"/>
            <a:ext cx="673982" cy="673982"/>
          </a:xfrm>
          <a:prstGeom prst="rect">
            <a:avLst/>
          </a:prstGeom>
        </p:spPr>
      </p:pic>
      <p:sp>
        <p:nvSpPr>
          <p:cNvPr id="16" name="TextBox 15">
            <a:extLst>
              <a:ext uri="{FF2B5EF4-FFF2-40B4-BE49-F238E27FC236}">
                <a16:creationId xmlns:a16="http://schemas.microsoft.com/office/drawing/2014/main" id="{729B045A-97B0-4926-8881-CF2F76CAE21B}"/>
              </a:ext>
            </a:extLst>
          </p:cNvPr>
          <p:cNvSpPr txBox="1"/>
          <p:nvPr/>
        </p:nvSpPr>
        <p:spPr>
          <a:xfrm>
            <a:off x="8708886" y="309028"/>
            <a:ext cx="3556000" cy="5355312"/>
          </a:xfrm>
          <a:prstGeom prst="rect">
            <a:avLst/>
          </a:prstGeom>
          <a:noFill/>
        </p:spPr>
        <p:txBody>
          <a:bodyPr wrap="square">
            <a:spAutoFit/>
          </a:bodyPr>
          <a:lstStyle/>
          <a:p>
            <a:pPr algn="l" fontAlgn="base"/>
            <a:r>
              <a:rPr lang="en-US" b="0" i="0" dirty="0" err="1">
                <a:effectLst/>
                <a:latin typeface="Arial" panose="020B0604020202020204" pitchFamily="34" charset="0"/>
                <a:cs typeface="Arial" panose="020B0604020202020204" pitchFamily="34" charset="0"/>
              </a:rPr>
              <a:t>Yuli’s</a:t>
            </a:r>
            <a:r>
              <a:rPr lang="en-US" b="0" i="0" dirty="0">
                <a:effectLst/>
                <a:latin typeface="Arial" panose="020B0604020202020204" pitchFamily="34" charset="0"/>
                <a:cs typeface="Arial" panose="020B0604020202020204" pitchFamily="34" charset="0"/>
              </a:rPr>
              <a:t> favorite time to go to the beach was at sunset. Once a month, </a:t>
            </a:r>
            <a:r>
              <a:rPr lang="en-US" b="0" i="1" dirty="0" err="1">
                <a:effectLst/>
                <a:latin typeface="Arial" panose="020B0604020202020204" pitchFamily="34" charset="0"/>
                <a:cs typeface="Arial" panose="020B0604020202020204" pitchFamily="34" charset="0"/>
              </a:rPr>
              <a:t>abuelo</a:t>
            </a:r>
            <a:r>
              <a:rPr lang="en-US" b="0" i="0" dirty="0">
                <a:effectLst/>
                <a:latin typeface="Arial" panose="020B0604020202020204" pitchFamily="34" charset="0"/>
                <a:cs typeface="Arial" panose="020B0604020202020204" pitchFamily="34" charset="0"/>
              </a:rPr>
              <a:t>, </a:t>
            </a:r>
            <a:r>
              <a:rPr lang="en-US" b="0" i="1" dirty="0">
                <a:effectLst/>
                <a:latin typeface="Arial" panose="020B0604020202020204" pitchFamily="34" charset="0"/>
                <a:cs typeface="Arial" panose="020B0604020202020204" pitchFamily="34" charset="0"/>
              </a:rPr>
              <a:t>abuela</a:t>
            </a:r>
            <a:r>
              <a:rPr lang="en-US" b="0" i="0" dirty="0">
                <a:effectLst/>
                <a:latin typeface="Arial" panose="020B0604020202020204" pitchFamily="34" charset="0"/>
                <a:cs typeface="Arial" panose="020B0604020202020204" pitchFamily="34" charset="0"/>
              </a:rPr>
              <a:t> and her would go and watch how the setting sun made the waves of the sea sparkle. </a:t>
            </a:r>
          </a:p>
          <a:p>
            <a:pPr algn="l" fontAlgn="base"/>
            <a:br>
              <a:rPr lang="en-US" b="0" i="0" dirty="0">
                <a:effectLst/>
                <a:latin typeface="Arial" panose="020B0604020202020204" pitchFamily="34" charset="0"/>
                <a:cs typeface="Arial" panose="020B0604020202020204" pitchFamily="34" charset="0"/>
              </a:rPr>
            </a:br>
            <a:endParaRPr lang="en-US" b="0" i="0" dirty="0">
              <a:effectLst/>
              <a:latin typeface="Arial" panose="020B0604020202020204" pitchFamily="34" charset="0"/>
              <a:cs typeface="Arial" panose="020B0604020202020204" pitchFamily="34" charset="0"/>
            </a:endParaRPr>
          </a:p>
          <a:p>
            <a:pPr algn="l" fontAlgn="base"/>
            <a:r>
              <a:rPr lang="en-US" b="0" i="0" dirty="0">
                <a:effectLst/>
                <a:latin typeface="Arial" panose="020B0604020202020204" pitchFamily="34" charset="0"/>
                <a:cs typeface="Arial" panose="020B0604020202020204" pitchFamily="34" charset="0"/>
              </a:rPr>
              <a:t>“We can't forget our hats and beach umbrella!” </a:t>
            </a:r>
            <a:r>
              <a:rPr lang="en-US" b="1" i="1" dirty="0">
                <a:effectLst/>
                <a:latin typeface="Arial" panose="020B0604020202020204" pitchFamily="34" charset="0"/>
                <a:cs typeface="Arial" panose="020B0604020202020204" pitchFamily="34" charset="0"/>
                <a:hlinkClick r:id="rId8"/>
              </a:rPr>
              <a:t>Abuelo</a:t>
            </a:r>
            <a:r>
              <a:rPr lang="en-US" b="0" i="0" dirty="0">
                <a:effectLst/>
                <a:latin typeface="Arial" panose="020B0604020202020204" pitchFamily="34" charset="0"/>
                <a:cs typeface="Arial" panose="020B0604020202020204" pitchFamily="34" charset="0"/>
                <a:hlinkClick r:id="rId8"/>
              </a:rPr>
              <a:t> </a:t>
            </a:r>
            <a:r>
              <a:rPr lang="en-US" b="0" i="0" dirty="0">
                <a:effectLst/>
                <a:latin typeface="Arial" panose="020B0604020202020204" pitchFamily="34" charset="0"/>
                <a:cs typeface="Arial" panose="020B0604020202020204" pitchFamily="34" charset="0"/>
              </a:rPr>
              <a:t>exclaimed while they got ready for the day ahead. </a:t>
            </a:r>
          </a:p>
          <a:p>
            <a:pPr algn="l" fontAlgn="base"/>
            <a:br>
              <a:rPr lang="en-US" b="0" i="0" dirty="0">
                <a:effectLst/>
                <a:latin typeface="Arial" panose="020B0604020202020204" pitchFamily="34" charset="0"/>
                <a:cs typeface="Arial" panose="020B0604020202020204" pitchFamily="34" charset="0"/>
              </a:rPr>
            </a:br>
            <a:endParaRPr lang="en-US" b="0" i="0" dirty="0">
              <a:effectLst/>
              <a:latin typeface="Arial" panose="020B0604020202020204" pitchFamily="34" charset="0"/>
              <a:cs typeface="Arial" panose="020B0604020202020204" pitchFamily="34" charset="0"/>
            </a:endParaRPr>
          </a:p>
          <a:p>
            <a:pPr algn="l" fontAlgn="base"/>
            <a:r>
              <a:rPr lang="en-US" b="0" i="0" dirty="0">
                <a:effectLst/>
                <a:latin typeface="Arial" panose="020B0604020202020204" pitchFamily="34" charset="0"/>
                <a:cs typeface="Arial" panose="020B0604020202020204" pitchFamily="34" charset="0"/>
              </a:rPr>
              <a:t>Soon enough, with her favorite red hat, a bottle of sunscreen, a HUGE umbrella and </a:t>
            </a:r>
            <a:r>
              <a:rPr lang="en-US" b="0" i="1" dirty="0" err="1">
                <a:effectLst/>
                <a:latin typeface="Arial" panose="020B0604020202020204" pitchFamily="34" charset="0"/>
                <a:cs typeface="Arial" panose="020B0604020202020204" pitchFamily="34" charset="0"/>
              </a:rPr>
              <a:t>tostones</a:t>
            </a:r>
            <a:r>
              <a:rPr lang="en-US" b="0" i="0" dirty="0">
                <a:effectLst/>
                <a:latin typeface="Arial" panose="020B0604020202020204" pitchFamily="34" charset="0"/>
                <a:cs typeface="Arial" panose="020B0604020202020204" pitchFamily="34" charset="0"/>
              </a:rPr>
              <a:t>, </a:t>
            </a:r>
            <a:r>
              <a:rPr lang="en-US" b="0" i="1" dirty="0" err="1">
                <a:effectLst/>
                <a:latin typeface="Arial" panose="020B0604020202020204" pitchFamily="34" charset="0"/>
                <a:cs typeface="Arial" panose="020B0604020202020204" pitchFamily="34" charset="0"/>
              </a:rPr>
              <a:t>abuelo</a:t>
            </a:r>
            <a:r>
              <a:rPr lang="en-US" b="0" i="0" dirty="0">
                <a:effectLst/>
                <a:latin typeface="Arial" panose="020B0604020202020204" pitchFamily="34" charset="0"/>
                <a:cs typeface="Arial" panose="020B0604020202020204" pitchFamily="34" charset="0"/>
              </a:rPr>
              <a:t>, </a:t>
            </a:r>
            <a:r>
              <a:rPr lang="en-US" b="0" i="1" dirty="0">
                <a:effectLst/>
                <a:latin typeface="Arial" panose="020B0604020202020204" pitchFamily="34" charset="0"/>
                <a:cs typeface="Arial" panose="020B0604020202020204" pitchFamily="34" charset="0"/>
              </a:rPr>
              <a:t>abuela</a:t>
            </a:r>
            <a:r>
              <a:rPr lang="en-US" b="0" i="0" dirty="0">
                <a:effectLst/>
                <a:latin typeface="Arial" panose="020B0604020202020204" pitchFamily="34" charset="0"/>
                <a:cs typeface="Arial" panose="020B0604020202020204" pitchFamily="34" charset="0"/>
              </a:rPr>
              <a:t> and </a:t>
            </a:r>
            <a:r>
              <a:rPr lang="en-US" b="0" i="0" dirty="0" err="1">
                <a:effectLst/>
                <a:latin typeface="Arial" panose="020B0604020202020204" pitchFamily="34" charset="0"/>
                <a:cs typeface="Arial" panose="020B0604020202020204" pitchFamily="34" charset="0"/>
              </a:rPr>
              <a:t>Yuli</a:t>
            </a:r>
            <a:r>
              <a:rPr lang="en-US" b="0" i="0" dirty="0">
                <a:effectLst/>
                <a:latin typeface="Arial" panose="020B0604020202020204" pitchFamily="34" charset="0"/>
                <a:cs typeface="Arial" panose="020B0604020202020204" pitchFamily="34" charset="0"/>
              </a:rPr>
              <a:t> left for the beach.</a:t>
            </a:r>
          </a:p>
        </p:txBody>
      </p:sp>
      <p:pic>
        <p:nvPicPr>
          <p:cNvPr id="2" name="Page 4 Narration" descr="Voice Narration.">
            <a:hlinkClick r:id="" action="ppaction://media"/>
            <a:extLst>
              <a:ext uri="{FF2B5EF4-FFF2-40B4-BE49-F238E27FC236}">
                <a16:creationId xmlns:a16="http://schemas.microsoft.com/office/drawing/2014/main" id="{8D58B0FD-8471-420A-B9D6-1211EDD96E6F}"/>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3">
                <a:tint val="45000"/>
                <a:satMod val="400000"/>
              </a:schemeClr>
            </a:duotone>
          </a:blip>
          <a:stretch>
            <a:fillRect/>
          </a:stretch>
        </p:blipFill>
        <p:spPr>
          <a:xfrm>
            <a:off x="56444" y="5776335"/>
            <a:ext cx="1080383" cy="1080383"/>
          </a:xfrm>
          <a:prstGeom prst="rect">
            <a:avLst/>
          </a:prstGeom>
        </p:spPr>
      </p:pic>
      <p:sp>
        <p:nvSpPr>
          <p:cNvPr id="5" name="Action Button: Get Information 4" descr="5 Facts About Sun Safety">
            <a:hlinkClick r:id="rId10" highlightClick="1">
              <a:snd r:embed="rId9" name="click.wav"/>
            </a:hlinkClick>
            <a:extLst>
              <a:ext uri="{FF2B5EF4-FFF2-40B4-BE49-F238E27FC236}">
                <a16:creationId xmlns:a16="http://schemas.microsoft.com/office/drawing/2014/main" id="{B677A252-695D-4247-AA52-42925B1760D4}"/>
              </a:ext>
            </a:extLst>
          </p:cNvPr>
          <p:cNvSpPr/>
          <p:nvPr/>
        </p:nvSpPr>
        <p:spPr>
          <a:xfrm>
            <a:off x="11100932" y="5894093"/>
            <a:ext cx="918284" cy="771155"/>
          </a:xfrm>
          <a:prstGeom prst="actionButtonInformation">
            <a:avLst/>
          </a:prstGeom>
          <a:solidFill>
            <a:srgbClr val="00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4390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7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2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6BCC07-41B2-4F75-A04A-6E24FA745FCF}"/>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Page 5</a:t>
            </a:r>
          </a:p>
        </p:txBody>
      </p:sp>
      <p:pic>
        <p:nvPicPr>
          <p:cNvPr id="6" name="Picture 5" descr="Yulia and her grandparents are driving down a road lined with plantain trees and a a red hibiscus flower. They are all wearing their own hats. ">
            <a:extLst>
              <a:ext uri="{FF2B5EF4-FFF2-40B4-BE49-F238E27FC236}">
                <a16:creationId xmlns:a16="http://schemas.microsoft.com/office/drawing/2014/main" id="{781465CA-E4C9-4D7E-9C3A-9768FA97DD0E}"/>
              </a:ext>
            </a:extLst>
          </p:cNvPr>
          <p:cNvPicPr>
            <a:picLocks noChangeAspect="1"/>
          </p:cNvPicPr>
          <p:nvPr/>
        </p:nvPicPr>
        <p:blipFill rotWithShape="1">
          <a:blip r:embed="rId6">
            <a:extLst>
              <a:ext uri="{28A0092B-C50C-407E-A947-70E740481C1C}">
                <a14:useLocalDpi xmlns:a14="http://schemas.microsoft.com/office/drawing/2010/main" val="0"/>
              </a:ext>
            </a:extLst>
          </a:blip>
          <a:srcRect r="11096" b="1"/>
          <a:stretch/>
        </p:blipFill>
        <p:spPr>
          <a:xfrm>
            <a:off x="-1504" y="-12064"/>
            <a:ext cx="12191980" cy="6856718"/>
          </a:xfrm>
          <a:prstGeom prst="rect">
            <a:avLst/>
          </a:prstGeom>
        </p:spPr>
      </p:pic>
      <p:pic>
        <p:nvPicPr>
          <p:cNvPr id="3" name="Page 5 AD" descr="Audio image description.">
            <a:hlinkClick r:id="" action="ppaction://media"/>
            <a:extLst>
              <a:ext uri="{FF2B5EF4-FFF2-40B4-BE49-F238E27FC236}">
                <a16:creationId xmlns:a16="http://schemas.microsoft.com/office/drawing/2014/main" id="{10AD67A2-9190-4EA7-82E4-203EEA3E8C17}"/>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25000"/>
          </a:blip>
          <a:stretch>
            <a:fillRect/>
          </a:stretch>
        </p:blipFill>
        <p:spPr>
          <a:xfrm>
            <a:off x="315030" y="97190"/>
            <a:ext cx="689681" cy="689681"/>
          </a:xfrm>
          <a:prstGeom prst="rect">
            <a:avLst/>
          </a:prstGeom>
        </p:spPr>
      </p:pic>
      <p:sp>
        <p:nvSpPr>
          <p:cNvPr id="11" name="TextBox 10">
            <a:extLst>
              <a:ext uri="{FF2B5EF4-FFF2-40B4-BE49-F238E27FC236}">
                <a16:creationId xmlns:a16="http://schemas.microsoft.com/office/drawing/2014/main" id="{F1BFB9E7-F5DC-4CBA-901F-7220B6B94971}"/>
              </a:ext>
            </a:extLst>
          </p:cNvPr>
          <p:cNvSpPr txBox="1"/>
          <p:nvPr/>
        </p:nvSpPr>
        <p:spPr>
          <a:xfrm>
            <a:off x="6905812" y="4137507"/>
            <a:ext cx="5427134" cy="2308324"/>
          </a:xfrm>
          <a:prstGeom prst="rect">
            <a:avLst/>
          </a:prstGeom>
          <a:noFill/>
        </p:spPr>
        <p:txBody>
          <a:bodyPr wrap="square">
            <a:spAutoFit/>
          </a:bodyPr>
          <a:lstStyle/>
          <a:p>
            <a:pPr algn="l" fontAlgn="base"/>
            <a:r>
              <a:rPr lang="en-US" b="0" i="0" dirty="0">
                <a:effectLst/>
                <a:latin typeface="Arial" panose="020B0604020202020204" pitchFamily="34" charset="0"/>
                <a:cs typeface="Arial" panose="020B0604020202020204" pitchFamily="34" charset="0"/>
              </a:rPr>
              <a:t>The car drove for miles and miles and miles....</a:t>
            </a:r>
            <a:br>
              <a:rPr lang="en-US" b="0" i="0" dirty="0">
                <a:effectLst/>
                <a:latin typeface="Arial" panose="020B0604020202020204" pitchFamily="34" charset="0"/>
                <a:cs typeface="Arial" panose="020B0604020202020204" pitchFamily="34" charset="0"/>
              </a:rPr>
            </a:br>
            <a:endParaRPr lang="en-US" b="0" i="0" dirty="0">
              <a:effectLst/>
              <a:latin typeface="Arial" panose="020B0604020202020204" pitchFamily="34" charset="0"/>
              <a:cs typeface="Arial" panose="020B0604020202020204" pitchFamily="34" charset="0"/>
            </a:endParaRPr>
          </a:p>
          <a:p>
            <a:pPr algn="l" fontAlgn="base"/>
            <a:r>
              <a:rPr lang="en-US" b="0" i="0" dirty="0" err="1">
                <a:effectLst/>
                <a:latin typeface="Arial" panose="020B0604020202020204" pitchFamily="34" charset="0"/>
                <a:cs typeface="Arial" panose="020B0604020202020204" pitchFamily="34" charset="0"/>
              </a:rPr>
              <a:t>Yuli</a:t>
            </a:r>
            <a:r>
              <a:rPr lang="en-US" b="0" i="0" dirty="0">
                <a:effectLst/>
                <a:latin typeface="Arial" panose="020B0604020202020204" pitchFamily="34" charset="0"/>
                <a:cs typeface="Arial" panose="020B0604020202020204" pitchFamily="34" charset="0"/>
              </a:rPr>
              <a:t> couldn’t help but wonder if the sun had too followed them to the beach. </a:t>
            </a:r>
          </a:p>
          <a:p>
            <a:pPr algn="l" fontAlgn="base"/>
            <a:endParaRPr lang="en-US" b="0" i="0" dirty="0">
              <a:effectLst/>
              <a:latin typeface="Arial" panose="020B0604020202020204" pitchFamily="34" charset="0"/>
              <a:cs typeface="Arial" panose="020B0604020202020204" pitchFamily="34" charset="0"/>
            </a:endParaRPr>
          </a:p>
          <a:p>
            <a:pPr algn="l" fontAlgn="base"/>
            <a:r>
              <a:rPr lang="en-US" b="0" i="0" dirty="0">
                <a:effectLst/>
                <a:latin typeface="Arial" panose="020B0604020202020204" pitchFamily="34" charset="0"/>
                <a:cs typeface="Arial" panose="020B0604020202020204" pitchFamily="34" charset="0"/>
              </a:rPr>
              <a:t>Still</a:t>
            </a:r>
            <a:r>
              <a:rPr lang="en-US" dirty="0">
                <a:latin typeface="Arial" panose="020B0604020202020204" pitchFamily="34" charset="0"/>
                <a:cs typeface="Arial" panose="020B0604020202020204" pitchFamily="34" charset="0"/>
              </a:rPr>
              <a:t>, s</a:t>
            </a:r>
            <a:r>
              <a:rPr lang="en-US" b="0" i="0" dirty="0">
                <a:effectLst/>
                <a:latin typeface="Arial" panose="020B0604020202020204" pitchFamily="34" charset="0"/>
                <a:cs typeface="Arial" panose="020B0604020202020204" pitchFamily="34" charset="0"/>
              </a:rPr>
              <a:t>he clutched her hat with all her </a:t>
            </a:r>
            <a:r>
              <a:rPr lang="en-US" b="1" i="1" u="none" strike="noStrike" dirty="0">
                <a:solidFill>
                  <a:srgbClr val="0070C0"/>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might</a:t>
            </a:r>
            <a:r>
              <a:rPr lang="en-US" u="none" strike="noStrike" dirty="0">
                <a:latin typeface="Arial" panose="020B0604020202020204" pitchFamily="34" charset="0"/>
                <a:cs typeface="Arial" panose="020B0604020202020204" pitchFamily="34" charset="0"/>
              </a:rPr>
              <a:t> from the wind </a:t>
            </a:r>
            <a:r>
              <a:rPr lang="en-US" b="0" i="0" dirty="0">
                <a:effectLst/>
                <a:latin typeface="Arial" panose="020B0604020202020204" pitchFamily="34" charset="0"/>
                <a:cs typeface="Arial" panose="020B0604020202020204" pitchFamily="34" charset="0"/>
              </a:rPr>
              <a:t>as </a:t>
            </a:r>
            <a:r>
              <a:rPr lang="en-US" b="0" i="1" dirty="0">
                <a:effectLst/>
                <a:latin typeface="Arial" panose="020B0604020202020204" pitchFamily="34" charset="0"/>
                <a:cs typeface="Arial" panose="020B0604020202020204" pitchFamily="34" charset="0"/>
              </a:rPr>
              <a:t>abuela </a:t>
            </a:r>
            <a:r>
              <a:rPr lang="en-US" b="0" i="0" dirty="0">
                <a:effectLst/>
                <a:latin typeface="Arial" panose="020B0604020202020204" pitchFamily="34" charset="0"/>
                <a:cs typeface="Arial" panose="020B0604020202020204" pitchFamily="34" charset="0"/>
              </a:rPr>
              <a:t>yelled from the front passenger seat</a:t>
            </a:r>
            <a:r>
              <a:rPr lang="en-US" dirty="0">
                <a:latin typeface="Arial" panose="020B0604020202020204" pitchFamily="34" charset="0"/>
                <a:cs typeface="Arial" panose="020B0604020202020204" pitchFamily="34" charset="0"/>
              </a:rPr>
              <a:t>, </a:t>
            </a:r>
            <a:r>
              <a:rPr lang="en-US" b="0" i="0" dirty="0">
                <a:effectLst/>
                <a:latin typeface="Arial" panose="020B0604020202020204" pitchFamily="34" charset="0"/>
                <a:cs typeface="Arial" panose="020B0604020202020204" pitchFamily="34" charset="0"/>
              </a:rPr>
              <a:t>“Hold onto your hats!”</a:t>
            </a:r>
          </a:p>
        </p:txBody>
      </p:sp>
      <p:pic>
        <p:nvPicPr>
          <p:cNvPr id="2" name="Page 5 Narration" descr="Voice Narration">
            <a:hlinkClick r:id="" action="ppaction://media"/>
            <a:extLst>
              <a:ext uri="{FF2B5EF4-FFF2-40B4-BE49-F238E27FC236}">
                <a16:creationId xmlns:a16="http://schemas.microsoft.com/office/drawing/2014/main" id="{78CE6B88-8101-44C9-897B-995F462E34FE}"/>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3">
                <a:tint val="45000"/>
                <a:satMod val="400000"/>
              </a:schemeClr>
            </a:duotone>
          </a:blip>
          <a:stretch>
            <a:fillRect/>
          </a:stretch>
        </p:blipFill>
        <p:spPr>
          <a:xfrm>
            <a:off x="1370542" y="5679547"/>
            <a:ext cx="1113014" cy="1113014"/>
          </a:xfrm>
          <a:prstGeom prst="rect">
            <a:avLst/>
          </a:prstGeom>
        </p:spPr>
      </p:pic>
    </p:spTree>
    <p:extLst>
      <p:ext uri="{BB962C8B-B14F-4D97-AF65-F5344CB8AC3E}">
        <p14:creationId xmlns:p14="http://schemas.microsoft.com/office/powerpoint/2010/main" val="85532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14"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02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55C867-0B5E-4FF9-AA7A-245574D4082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Page 6</a:t>
            </a:r>
          </a:p>
        </p:txBody>
      </p:sp>
      <p:pic>
        <p:nvPicPr>
          <p:cNvPr id="4" name="Picture 3" descr="Abuelo, abuela and Yuli are sitting under a beach umbrella, staring at the sunset and its reflection in the ocean. They are all wearing their own hats and have the sunscreen and tostones with them. ">
            <a:extLst>
              <a:ext uri="{FF2B5EF4-FFF2-40B4-BE49-F238E27FC236}">
                <a16:creationId xmlns:a16="http://schemas.microsoft.com/office/drawing/2014/main" id="{18E1B842-E011-4288-8945-BB9B2AAC523D}"/>
              </a:ext>
            </a:extLst>
          </p:cNvPr>
          <p:cNvPicPr>
            <a:picLocks noChangeAspect="1"/>
          </p:cNvPicPr>
          <p:nvPr/>
        </p:nvPicPr>
        <p:blipFill rotWithShape="1">
          <a:blip r:embed="rId8">
            <a:extLst>
              <a:ext uri="{28A0092B-C50C-407E-A947-70E740481C1C}">
                <a14:useLocalDpi xmlns:a14="http://schemas.microsoft.com/office/drawing/2010/main" val="0"/>
              </a:ext>
            </a:extLst>
          </a:blip>
          <a:srcRect l="11095" r="1" b="1"/>
          <a:stretch/>
        </p:blipFill>
        <p:spPr>
          <a:xfrm>
            <a:off x="20" y="1282"/>
            <a:ext cx="12191980" cy="6856718"/>
          </a:xfrm>
          <a:prstGeom prst="rect">
            <a:avLst/>
          </a:prstGeom>
        </p:spPr>
      </p:pic>
      <p:pic>
        <p:nvPicPr>
          <p:cNvPr id="3" name="Page 6 AD" descr="Audio image description. ">
            <a:hlinkClick r:id="" action="ppaction://media"/>
            <a:extLst>
              <a:ext uri="{FF2B5EF4-FFF2-40B4-BE49-F238E27FC236}">
                <a16:creationId xmlns:a16="http://schemas.microsoft.com/office/drawing/2014/main" id="{18FD335C-CFAE-4F16-A213-EA08613504E9}"/>
              </a:ext>
            </a:extLst>
          </p:cNvPr>
          <p:cNvPicPr>
            <a:picLocks noChangeAspect="1"/>
          </p:cNvPicPr>
          <p:nvPr>
            <a:audioFile r:link="rId2"/>
            <p:extLst>
              <p:ext uri="{DAA4B4D4-6D71-4841-9C94-3DE7FCFB9230}">
                <p14:media xmlns:p14="http://schemas.microsoft.com/office/powerpoint/2010/main" r:embed="rId1"/>
              </p:ext>
            </p:extLst>
          </p:nvPr>
        </p:nvPicPr>
        <p:blipFill>
          <a:blip r:embed="rId9">
            <a:biLevel thresh="25000"/>
          </a:blip>
          <a:stretch>
            <a:fillRect/>
          </a:stretch>
        </p:blipFill>
        <p:spPr>
          <a:xfrm>
            <a:off x="2967926" y="149807"/>
            <a:ext cx="736371" cy="736371"/>
          </a:xfrm>
          <a:prstGeom prst="rect">
            <a:avLst/>
          </a:prstGeom>
        </p:spPr>
      </p:pic>
      <p:sp>
        <p:nvSpPr>
          <p:cNvPr id="13" name="TextBox 12">
            <a:extLst>
              <a:ext uri="{FF2B5EF4-FFF2-40B4-BE49-F238E27FC236}">
                <a16:creationId xmlns:a16="http://schemas.microsoft.com/office/drawing/2014/main" id="{C41D82A5-3BBE-4913-A00B-8E3CC92CCBA3}"/>
              </a:ext>
            </a:extLst>
          </p:cNvPr>
          <p:cNvSpPr txBox="1"/>
          <p:nvPr/>
        </p:nvSpPr>
        <p:spPr>
          <a:xfrm>
            <a:off x="7140874" y="446079"/>
            <a:ext cx="5177493" cy="646331"/>
          </a:xfrm>
          <a:prstGeom prst="rect">
            <a:avLst/>
          </a:prstGeom>
          <a:noFill/>
        </p:spPr>
        <p:txBody>
          <a:bodyPr wrap="square">
            <a:spAutoFit/>
          </a:bodyPr>
          <a:lstStyle/>
          <a:p>
            <a:pPr algn="l" fontAlgn="base"/>
            <a:r>
              <a:rPr lang="en-US" b="0" i="1" dirty="0">
                <a:effectLst/>
                <a:latin typeface="Arial" panose="020B0604020202020204" pitchFamily="34" charset="0"/>
                <a:cs typeface="Arial" panose="020B0604020202020204" pitchFamily="34" charset="0"/>
              </a:rPr>
              <a:t>"Abuelo, abuela, </a:t>
            </a:r>
            <a:r>
              <a:rPr lang="en-US" b="0" i="0" dirty="0">
                <a:effectLst/>
                <a:latin typeface="Arial" panose="020B0604020202020204" pitchFamily="34" charset="0"/>
                <a:cs typeface="Arial" panose="020B0604020202020204" pitchFamily="34" charset="0"/>
              </a:rPr>
              <a:t>why is the sun always there?</a:t>
            </a:r>
            <a:r>
              <a:rPr lang="en-US" b="0" i="1" dirty="0">
                <a:effectLst/>
                <a:latin typeface="Arial" panose="020B0604020202020204" pitchFamily="34" charset="0"/>
                <a:cs typeface="Arial" panose="020B0604020202020204" pitchFamily="34" charset="0"/>
              </a:rPr>
              <a:t>" </a:t>
            </a:r>
            <a:r>
              <a:rPr lang="en-US" b="0" i="0" dirty="0" err="1">
                <a:effectLst/>
                <a:latin typeface="Arial" panose="020B0604020202020204" pitchFamily="34" charset="0"/>
                <a:cs typeface="Arial" panose="020B0604020202020204" pitchFamily="34" charset="0"/>
              </a:rPr>
              <a:t>Yuli</a:t>
            </a:r>
            <a:r>
              <a:rPr lang="en-US" b="0" i="0" dirty="0">
                <a:effectLst/>
                <a:latin typeface="Arial" panose="020B0604020202020204" pitchFamily="34" charset="0"/>
                <a:cs typeface="Arial" panose="020B0604020202020204" pitchFamily="34" charset="0"/>
              </a:rPr>
              <a:t> finally asked.</a:t>
            </a:r>
          </a:p>
        </p:txBody>
      </p:sp>
      <p:sp>
        <p:nvSpPr>
          <p:cNvPr id="14" name="TextBox 13">
            <a:extLst>
              <a:ext uri="{FF2B5EF4-FFF2-40B4-BE49-F238E27FC236}">
                <a16:creationId xmlns:a16="http://schemas.microsoft.com/office/drawing/2014/main" id="{E135CC1E-6DDF-4AFD-BBAE-E9CB633F4046}"/>
              </a:ext>
            </a:extLst>
          </p:cNvPr>
          <p:cNvSpPr txBox="1"/>
          <p:nvPr/>
        </p:nvSpPr>
        <p:spPr>
          <a:xfrm>
            <a:off x="79786" y="116069"/>
            <a:ext cx="2888140" cy="3139321"/>
          </a:xfrm>
          <a:prstGeom prst="rect">
            <a:avLst/>
          </a:prstGeom>
          <a:noFill/>
        </p:spPr>
        <p:txBody>
          <a:bodyPr wrap="square">
            <a:spAutoFit/>
          </a:bodyPr>
          <a:lstStyle/>
          <a:p>
            <a:pPr algn="l" fontAlgn="base"/>
            <a:r>
              <a:rPr lang="en-US" b="0" i="0" dirty="0">
                <a:effectLst/>
                <a:latin typeface="Arial" panose="020B0604020202020204" pitchFamily="34" charset="0"/>
                <a:cs typeface="Arial" panose="020B0604020202020204" pitchFamily="34" charset="0"/>
              </a:rPr>
              <a:t>The sunlight was silky and smooth over the horizon as </a:t>
            </a:r>
            <a:r>
              <a:rPr lang="en-US" b="0" i="1" dirty="0" err="1">
                <a:effectLst/>
                <a:latin typeface="Arial" panose="020B0604020202020204" pitchFamily="34" charset="0"/>
                <a:cs typeface="Arial" panose="020B0604020202020204" pitchFamily="34" charset="0"/>
              </a:rPr>
              <a:t>abuelo</a:t>
            </a:r>
            <a:r>
              <a:rPr lang="en-US" b="0" i="0" dirty="0">
                <a:effectLst/>
                <a:latin typeface="Arial" panose="020B0604020202020204" pitchFamily="34" charset="0"/>
                <a:cs typeface="Arial" panose="020B0604020202020204" pitchFamily="34" charset="0"/>
              </a:rPr>
              <a:t>, </a:t>
            </a:r>
            <a:r>
              <a:rPr lang="en-US" b="0" i="1" dirty="0">
                <a:effectLst/>
                <a:latin typeface="Arial" panose="020B0604020202020204" pitchFamily="34" charset="0"/>
                <a:cs typeface="Arial" panose="020B0604020202020204" pitchFamily="34" charset="0"/>
              </a:rPr>
              <a:t>abuela</a:t>
            </a:r>
            <a:r>
              <a:rPr lang="en-US" b="0" i="0" dirty="0">
                <a:effectLst/>
                <a:latin typeface="Arial" panose="020B0604020202020204" pitchFamily="34" charset="0"/>
                <a:cs typeface="Arial" panose="020B0604020202020204" pitchFamily="34" charset="0"/>
              </a:rPr>
              <a:t> and </a:t>
            </a:r>
            <a:r>
              <a:rPr lang="en-US" b="0" i="0" dirty="0" err="1">
                <a:effectLst/>
                <a:latin typeface="Arial" panose="020B0604020202020204" pitchFamily="34" charset="0"/>
                <a:cs typeface="Arial" panose="020B0604020202020204" pitchFamily="34" charset="0"/>
              </a:rPr>
              <a:t>Yuli</a:t>
            </a:r>
            <a:r>
              <a:rPr lang="en-US" b="0" i="0" dirty="0">
                <a:effectLst/>
                <a:latin typeface="Arial" panose="020B0604020202020204" pitchFamily="34" charset="0"/>
                <a:cs typeface="Arial" panose="020B0604020202020204" pitchFamily="34" charset="0"/>
              </a:rPr>
              <a:t> settled under the HUGE umbrella. </a:t>
            </a:r>
          </a:p>
          <a:p>
            <a:pPr algn="l" fontAlgn="base"/>
            <a:endParaRPr lang="en-US" b="0" i="0" dirty="0">
              <a:effectLst/>
              <a:latin typeface="Arial" panose="020B0604020202020204" pitchFamily="34" charset="0"/>
              <a:cs typeface="Arial" panose="020B0604020202020204" pitchFamily="34" charset="0"/>
            </a:endParaRPr>
          </a:p>
          <a:p>
            <a:pPr fontAlgn="base"/>
            <a:r>
              <a:rPr lang="en-US" b="0" i="0" dirty="0">
                <a:effectLst/>
                <a:latin typeface="Arial" panose="020B0604020202020204" pitchFamily="34" charset="0"/>
                <a:cs typeface="Arial" panose="020B0604020202020204" pitchFamily="34" charset="0"/>
              </a:rPr>
              <a:t>And there it was. A bright explosion of reds, oranges and yellows across the sky. </a:t>
            </a:r>
          </a:p>
          <a:p>
            <a:pPr algn="l" fontAlgn="base"/>
            <a:endParaRPr lang="en-US" b="0" i="0" dirty="0">
              <a:effectLst/>
              <a:latin typeface="Arial" panose="020B0604020202020204" pitchFamily="34" charset="0"/>
              <a:cs typeface="Arial" panose="020B0604020202020204" pitchFamily="34" charset="0"/>
            </a:endParaRPr>
          </a:p>
        </p:txBody>
      </p:sp>
      <p:pic>
        <p:nvPicPr>
          <p:cNvPr id="2" name="Page 6 Narration" descr="Voice Narration">
            <a:hlinkClick r:id="" action="ppaction://media"/>
            <a:extLst>
              <a:ext uri="{FF2B5EF4-FFF2-40B4-BE49-F238E27FC236}">
                <a16:creationId xmlns:a16="http://schemas.microsoft.com/office/drawing/2014/main" id="{D21D0B98-FB5E-4F15-816D-2953BFFBE3FE}"/>
              </a:ext>
            </a:extLst>
          </p:cNvPr>
          <p:cNvPicPr>
            <a:picLocks noChangeAspect="1"/>
          </p:cNvPicPr>
          <p:nvPr>
            <a:audioFile r:link="rId4"/>
            <p:extLst>
              <p:ext uri="{DAA4B4D4-6D71-4841-9C94-3DE7FCFB9230}">
                <p14:media xmlns:p14="http://schemas.microsoft.com/office/powerpoint/2010/main" r:embed="rId3"/>
              </p:ext>
            </p:extLst>
          </p:nvPr>
        </p:nvPicPr>
        <p:blipFill>
          <a:blip r:embed="rId9">
            <a:duotone>
              <a:prstClr val="black"/>
              <a:schemeClr val="accent3">
                <a:tint val="45000"/>
                <a:satMod val="400000"/>
              </a:schemeClr>
            </a:duotone>
          </a:blip>
          <a:stretch>
            <a:fillRect/>
          </a:stretch>
        </p:blipFill>
        <p:spPr>
          <a:xfrm>
            <a:off x="196497" y="5689600"/>
            <a:ext cx="1052331" cy="1052331"/>
          </a:xfrm>
          <a:prstGeom prst="rect">
            <a:avLst/>
          </a:prstGeom>
        </p:spPr>
      </p:pic>
      <p:pic>
        <p:nvPicPr>
          <p:cNvPr id="12" name="Beach_sounds_South_Carolina" descr=" Sounds of the ocean. ">
            <a:hlinkClick r:id="" action="ppaction://media"/>
            <a:extLst>
              <a:ext uri="{FF2B5EF4-FFF2-40B4-BE49-F238E27FC236}">
                <a16:creationId xmlns:a16="http://schemas.microsoft.com/office/drawing/2014/main" id="{A6D90320-28B4-435F-A651-A79A56B66CD0}"/>
              </a:ext>
            </a:extLst>
          </p:cNvPr>
          <p:cNvPicPr>
            <a:picLocks noChangeAspect="1"/>
          </p:cNvPicPr>
          <p:nvPr>
            <a:audioFile r:link="rId5"/>
            <p:extLst>
              <p:ext uri="{DAA4B4D4-6D71-4841-9C94-3DE7FCFB9230}">
                <p14:media xmlns:p14="http://schemas.microsoft.com/office/powerpoint/2010/main" r:embed="rId6">
                  <p14:trim end="46082.5396"/>
                </p14:media>
              </p:ext>
            </p:extLst>
          </p:nvPr>
        </p:nvPicPr>
        <p:blipFill>
          <a:blip r:embed="rId9">
            <a:duotone>
              <a:prstClr val="black"/>
              <a:schemeClr val="accent4">
                <a:tint val="45000"/>
                <a:satMod val="400000"/>
              </a:schemeClr>
            </a:duotone>
          </a:blip>
          <a:stretch>
            <a:fillRect/>
          </a:stretch>
        </p:blipFill>
        <p:spPr>
          <a:xfrm>
            <a:off x="3648549" y="3324496"/>
            <a:ext cx="855718" cy="855718"/>
          </a:xfrm>
          <a:prstGeom prst="rect">
            <a:avLst/>
          </a:prstGeom>
        </p:spPr>
      </p:pic>
    </p:spTree>
    <p:extLst>
      <p:ext uri="{BB962C8B-B14F-4D97-AF65-F5344CB8AC3E}">
        <p14:creationId xmlns:p14="http://schemas.microsoft.com/office/powerpoint/2010/main" val="255704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20"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3121" fill="hold"/>
                                        <p:tgtEl>
                                          <p:spTgt spid="2"/>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27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12"/>
                </p:tgtEl>
              </p:cMediaNode>
            </p:audio>
            <p:audio>
              <p:cMediaNode vol="80000">
                <p:cTn id="16" fill="hold" display="0">
                  <p:stCondLst>
                    <p:cond delay="indefinite"/>
                  </p:stCondLst>
                  <p:endCondLst>
                    <p:cond evt="onStopAudio" delay="0">
                      <p:tgtEl>
                        <p:sldTgt/>
                      </p:tgtEl>
                    </p:cond>
                  </p:endCondLst>
                </p:cTn>
                <p:tgtEl>
                  <p:spTgt spid="2"/>
                </p:tgtEl>
              </p:cMediaNode>
            </p:audio>
            <p:audio>
              <p:cMediaNode vol="80000">
                <p:cTn id="1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79937"/>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806E9B-6031-46ED-B89D-B6A37F192CD2}"/>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Page 7</a:t>
            </a:r>
          </a:p>
        </p:txBody>
      </p:sp>
      <p:pic>
        <p:nvPicPr>
          <p:cNvPr id="4" name="Picture 3" descr="On the left, Yuli and abuela are both smiling while at the beach. On the right, Yuli and abuelo are also smiling, but in a grassy area with a plantain tree and hibiscus flowers. ">
            <a:extLst>
              <a:ext uri="{FF2B5EF4-FFF2-40B4-BE49-F238E27FC236}">
                <a16:creationId xmlns:a16="http://schemas.microsoft.com/office/drawing/2014/main" id="{7CF230B9-E0F4-468A-A248-35F0901BFE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801511"/>
            <a:ext cx="12192000" cy="6096000"/>
          </a:xfrm>
          <a:prstGeom prst="rect">
            <a:avLst/>
          </a:prstGeom>
        </p:spPr>
      </p:pic>
      <p:pic>
        <p:nvPicPr>
          <p:cNvPr id="3" name="Page 7 AD" descr="Audio image description. ">
            <a:hlinkClick r:id="" action="ppaction://media"/>
            <a:extLst>
              <a:ext uri="{FF2B5EF4-FFF2-40B4-BE49-F238E27FC236}">
                <a16:creationId xmlns:a16="http://schemas.microsoft.com/office/drawing/2014/main" id="{BF8869A1-A39D-4CDB-B9DF-ABAB955E87A6}"/>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25000"/>
          </a:blip>
          <a:stretch>
            <a:fillRect/>
          </a:stretch>
        </p:blipFill>
        <p:spPr>
          <a:xfrm>
            <a:off x="219075" y="2060947"/>
            <a:ext cx="757414" cy="757414"/>
          </a:xfrm>
          <a:prstGeom prst="rect">
            <a:avLst/>
          </a:prstGeom>
        </p:spPr>
      </p:pic>
      <p:sp>
        <p:nvSpPr>
          <p:cNvPr id="9" name="TextBox 8">
            <a:extLst>
              <a:ext uri="{FF2B5EF4-FFF2-40B4-BE49-F238E27FC236}">
                <a16:creationId xmlns:a16="http://schemas.microsoft.com/office/drawing/2014/main" id="{427BCD8C-D8A2-4D76-88D7-E80A0BCADCF6}"/>
              </a:ext>
            </a:extLst>
          </p:cNvPr>
          <p:cNvSpPr txBox="1"/>
          <p:nvPr/>
        </p:nvSpPr>
        <p:spPr>
          <a:xfrm>
            <a:off x="547756" y="222316"/>
            <a:ext cx="7826810" cy="369332"/>
          </a:xfrm>
          <a:prstGeom prst="rect">
            <a:avLst/>
          </a:prstGeom>
          <a:noFill/>
        </p:spPr>
        <p:txBody>
          <a:bodyPr wrap="square">
            <a:spAutoFit/>
          </a:bodyPr>
          <a:lstStyle/>
          <a:p>
            <a:r>
              <a:rPr lang="en-US" b="0" i="0" dirty="0">
                <a:effectLst/>
                <a:latin typeface="Arial" panose="020B0604020202020204" pitchFamily="34" charset="0"/>
                <a:cs typeface="Arial" panose="020B0604020202020204" pitchFamily="34" charset="0"/>
              </a:rPr>
              <a:t>They simply smiled, the ends of their eyes crinkling like they always did.</a:t>
            </a:r>
            <a:r>
              <a:rPr lang="en-US" b="1" i="0" dirty="0">
                <a:effectLst/>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8D269BB-9960-4D28-A391-FC6AF2E9E716}"/>
              </a:ext>
            </a:extLst>
          </p:cNvPr>
          <p:cNvSpPr txBox="1"/>
          <p:nvPr/>
        </p:nvSpPr>
        <p:spPr>
          <a:xfrm>
            <a:off x="56376" y="768286"/>
            <a:ext cx="5814298" cy="1200329"/>
          </a:xfrm>
          <a:prstGeom prst="rect">
            <a:avLst/>
          </a:prstGeom>
          <a:noFill/>
        </p:spPr>
        <p:txBody>
          <a:bodyPr wrap="square">
            <a:spAutoFit/>
          </a:bodyPr>
          <a:lstStyle/>
          <a:p>
            <a:pPr algn="l" fontAlgn="base"/>
            <a:r>
              <a:rPr lang="en-US" b="0" i="0" dirty="0">
                <a:effectLst/>
                <a:latin typeface="Arial" panose="020B0604020202020204" pitchFamily="34" charset="0"/>
                <a:cs typeface="Arial" panose="020B0604020202020204" pitchFamily="34" charset="0"/>
              </a:rPr>
              <a:t>"The sun is like an old friend that knows you well. </a:t>
            </a:r>
          </a:p>
          <a:p>
            <a:pPr algn="l" fontAlgn="base"/>
            <a:r>
              <a:rPr lang="en-US" b="0" i="0" dirty="0">
                <a:effectLst/>
                <a:latin typeface="Arial" panose="020B0604020202020204" pitchFamily="34" charset="0"/>
                <a:cs typeface="Arial" panose="020B0604020202020204" pitchFamily="34" charset="0"/>
              </a:rPr>
              <a:t>It knows where you’ve been and where you will. </a:t>
            </a:r>
          </a:p>
          <a:p>
            <a:pPr algn="l" fontAlgn="base"/>
            <a:r>
              <a:rPr lang="en-US" b="0" i="0" dirty="0">
                <a:effectLst/>
                <a:latin typeface="Arial" panose="020B0604020202020204" pitchFamily="34" charset="0"/>
                <a:cs typeface="Arial" panose="020B0604020202020204" pitchFamily="34" charset="0"/>
              </a:rPr>
              <a:t>It brings life to the island, fills it with warmth and love </a:t>
            </a:r>
          </a:p>
          <a:p>
            <a:pPr algn="l" fontAlgn="base"/>
            <a:r>
              <a:rPr lang="en-US" b="0" i="0" dirty="0">
                <a:effectLst/>
                <a:latin typeface="Arial" panose="020B0604020202020204" pitchFamily="34" charset="0"/>
                <a:cs typeface="Arial" panose="020B0604020202020204" pitchFamily="34" charset="0"/>
              </a:rPr>
              <a:t>and will always be there when you look above.“ </a:t>
            </a:r>
          </a:p>
        </p:txBody>
      </p:sp>
      <p:sp>
        <p:nvSpPr>
          <p:cNvPr id="13" name="TextBox 12">
            <a:extLst>
              <a:ext uri="{FF2B5EF4-FFF2-40B4-BE49-F238E27FC236}">
                <a16:creationId xmlns:a16="http://schemas.microsoft.com/office/drawing/2014/main" id="{0247BA1C-8F42-4098-AB3E-3D9BAE133C40}"/>
              </a:ext>
            </a:extLst>
          </p:cNvPr>
          <p:cNvSpPr txBox="1"/>
          <p:nvPr/>
        </p:nvSpPr>
        <p:spPr>
          <a:xfrm>
            <a:off x="8374566" y="768286"/>
            <a:ext cx="4022261" cy="2585323"/>
          </a:xfrm>
          <a:prstGeom prst="rect">
            <a:avLst/>
          </a:prstGeom>
          <a:noFill/>
        </p:spPr>
        <p:txBody>
          <a:bodyPr wrap="square">
            <a:spAutoFit/>
          </a:bodyPr>
          <a:lstStyle/>
          <a:p>
            <a:pPr rtl="0" fontAlgn="base">
              <a:spcBef>
                <a:spcPts val="0"/>
              </a:spcBef>
              <a:spcAft>
                <a:spcPts val="0"/>
              </a:spcAft>
            </a:pPr>
            <a:r>
              <a:rPr lang="en-US" sz="1800" b="0" i="0" u="none" strike="noStrike" dirty="0">
                <a:solidFill>
                  <a:srgbClr val="000000"/>
                </a:solidFill>
                <a:effectLst/>
                <a:latin typeface="Arial" panose="020B0604020202020204" pitchFamily="34" charset="0"/>
              </a:rPr>
              <a:t>“It is a part of you, just like it is a part of the island.</a:t>
            </a:r>
          </a:p>
          <a:p>
            <a:pPr rtl="0" fontAlgn="base">
              <a:spcBef>
                <a:spcPts val="0"/>
              </a:spcBef>
              <a:spcAft>
                <a:spcPts val="0"/>
              </a:spcAft>
            </a:pPr>
            <a:endParaRPr lang="en-US" sz="1800" b="0" i="0" u="none" strike="noStrike" dirty="0">
              <a:solidFill>
                <a:srgbClr val="000000"/>
              </a:solidFill>
              <a:effectLst/>
              <a:latin typeface="Arial" panose="020B0604020202020204" pitchFamily="34" charset="0"/>
            </a:endParaRPr>
          </a:p>
          <a:p>
            <a:pPr rtl="0" fontAlgn="base">
              <a:spcBef>
                <a:spcPts val="0"/>
              </a:spcBef>
              <a:spcAft>
                <a:spcPts val="0"/>
              </a:spcAft>
            </a:pPr>
            <a:endParaRPr lang="en-US" sz="1800" b="0" i="0" u="none" strike="noStrike" dirty="0">
              <a:solidFill>
                <a:srgbClr val="000000"/>
              </a:solidFill>
              <a:effectLst/>
              <a:latin typeface="Arial" panose="020B0604020202020204" pitchFamily="34" charset="0"/>
            </a:endParaRPr>
          </a:p>
          <a:p>
            <a:pPr rtl="0" fontAlgn="base">
              <a:spcBef>
                <a:spcPts val="0"/>
              </a:spcBef>
              <a:spcAft>
                <a:spcPts val="0"/>
              </a:spcAft>
            </a:pPr>
            <a:r>
              <a:rPr lang="en-US" sz="1800" b="0" i="0" u="none" strike="noStrike" dirty="0">
                <a:solidFill>
                  <a:srgbClr val="000000"/>
                </a:solidFill>
                <a:effectLst/>
                <a:latin typeface="Arial" panose="020B0604020202020204" pitchFamily="34" charset="0"/>
              </a:rPr>
              <a:t>A steady heartbeat that lives inside, connected to the stories of what happened before</a:t>
            </a:r>
            <a:r>
              <a:rPr lang="en-US" dirty="0">
                <a:solidFill>
                  <a:srgbClr val="000000"/>
                </a:solidFill>
                <a:latin typeface="Arial" panose="020B0604020202020204" pitchFamily="34" charset="0"/>
              </a:rPr>
              <a:t> and c</a:t>
            </a:r>
            <a:r>
              <a:rPr lang="en-US" sz="1800" b="0" i="0" u="none" strike="noStrike" dirty="0">
                <a:solidFill>
                  <a:srgbClr val="000000"/>
                </a:solidFill>
                <a:effectLst/>
                <a:latin typeface="Arial" panose="020B0604020202020204" pitchFamily="34" charset="0"/>
              </a:rPr>
              <a:t>ausing fruits like plantains, and plants like red </a:t>
            </a:r>
            <a:r>
              <a:rPr lang="en-US" sz="1800" b="1" i="1" u="sng" strike="noStrike" dirty="0">
                <a:solidFill>
                  <a:srgbClr val="0097A7"/>
                </a:solidFill>
                <a:effectLst/>
                <a:latin typeface="Arial" panose="020B0604020202020204" pitchFamily="34" charset="0"/>
                <a:hlinkClick r:id="rId8"/>
              </a:rPr>
              <a:t>hibiscus flowers</a:t>
            </a:r>
            <a:r>
              <a:rPr lang="en-US" sz="1800" b="0" i="1"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to grow.</a:t>
            </a:r>
            <a:r>
              <a:rPr lang="en-US" b="1" dirty="0">
                <a:solidFill>
                  <a:srgbClr val="000000"/>
                </a:solidFill>
                <a:latin typeface="Arial" panose="020B0604020202020204" pitchFamily="34" charset="0"/>
              </a:rPr>
              <a:t>” </a:t>
            </a:r>
            <a:endParaRPr lang="en-US" sz="1800" b="0" i="0" u="none" strike="noStrike" dirty="0">
              <a:solidFill>
                <a:srgbClr val="000000"/>
              </a:solidFill>
              <a:effectLst/>
              <a:latin typeface="Arial" panose="020B0604020202020204" pitchFamily="34" charset="0"/>
            </a:endParaRPr>
          </a:p>
        </p:txBody>
      </p:sp>
      <p:pic>
        <p:nvPicPr>
          <p:cNvPr id="2" name="Page 7 Narration" descr="Voice Narration">
            <a:hlinkClick r:id="" action="ppaction://media"/>
            <a:extLst>
              <a:ext uri="{FF2B5EF4-FFF2-40B4-BE49-F238E27FC236}">
                <a16:creationId xmlns:a16="http://schemas.microsoft.com/office/drawing/2014/main" id="{3F9BF1E5-80EB-4912-BDDD-8B82B5D97149}"/>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3">
                <a:tint val="45000"/>
                <a:satMod val="400000"/>
              </a:schemeClr>
            </a:duotone>
          </a:blip>
          <a:stretch>
            <a:fillRect/>
          </a:stretch>
        </p:blipFill>
        <p:spPr>
          <a:xfrm>
            <a:off x="145697" y="5760683"/>
            <a:ext cx="1097317" cy="1097317"/>
          </a:xfrm>
          <a:prstGeom prst="rect">
            <a:avLst/>
          </a:prstGeom>
        </p:spPr>
      </p:pic>
    </p:spTree>
    <p:extLst>
      <p:ext uri="{BB962C8B-B14F-4D97-AF65-F5344CB8AC3E}">
        <p14:creationId xmlns:p14="http://schemas.microsoft.com/office/powerpoint/2010/main" val="271407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6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0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9180FA-B630-4ECC-B41B-47CAA959336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Page 8</a:t>
            </a:r>
          </a:p>
        </p:txBody>
      </p:sp>
      <p:pic>
        <p:nvPicPr>
          <p:cNvPr id="13" name="Picture 12" descr="Yuli stands smiling in front of the ocean with an orange sky and yellow and orange rays coming out of her chest. ">
            <a:extLst>
              <a:ext uri="{FF2B5EF4-FFF2-40B4-BE49-F238E27FC236}">
                <a16:creationId xmlns:a16="http://schemas.microsoft.com/office/drawing/2014/main" id="{B4099ADF-C8AB-4416-87E3-4CBC3CEB4F6D}"/>
              </a:ext>
            </a:extLst>
          </p:cNvPr>
          <p:cNvPicPr>
            <a:picLocks noChangeAspect="1"/>
          </p:cNvPicPr>
          <p:nvPr/>
        </p:nvPicPr>
        <p:blipFill rotWithShape="1">
          <a:blip r:embed="rId6">
            <a:extLst>
              <a:ext uri="{28A0092B-C50C-407E-A947-70E740481C1C}">
                <a14:useLocalDpi xmlns:a14="http://schemas.microsoft.com/office/drawing/2010/main" val="0"/>
              </a:ext>
            </a:extLst>
          </a:blip>
          <a:srcRect l="4006" r="7090" b="1"/>
          <a:stretch/>
        </p:blipFill>
        <p:spPr>
          <a:xfrm>
            <a:off x="-1504" y="0"/>
            <a:ext cx="12191980" cy="6856718"/>
          </a:xfrm>
          <a:prstGeom prst="rect">
            <a:avLst/>
          </a:prstGeom>
        </p:spPr>
      </p:pic>
      <p:pic>
        <p:nvPicPr>
          <p:cNvPr id="3" name="Page 8 AD" descr="Audio image description. ">
            <a:hlinkClick r:id="" action="ppaction://media"/>
            <a:extLst>
              <a:ext uri="{FF2B5EF4-FFF2-40B4-BE49-F238E27FC236}">
                <a16:creationId xmlns:a16="http://schemas.microsoft.com/office/drawing/2014/main" id="{4BF4AF02-F15E-4405-BABE-D2C404BA52C4}"/>
              </a:ext>
            </a:extLst>
          </p:cNvPr>
          <p:cNvPicPr>
            <a:picLocks noChangeAspect="1"/>
          </p:cNvPicPr>
          <p:nvPr>
            <a:audioFile r:link="rId2"/>
            <p:extLst>
              <p:ext uri="{DAA4B4D4-6D71-4841-9C94-3DE7FCFB9230}">
                <p14:media xmlns:p14="http://schemas.microsoft.com/office/powerpoint/2010/main" r:embed="rId1"/>
              </p:ext>
            </p:extLst>
          </p:nvPr>
        </p:nvPicPr>
        <p:blipFill>
          <a:blip r:embed="rId7">
            <a:biLevel thresh="25000"/>
          </a:blip>
          <a:stretch>
            <a:fillRect/>
          </a:stretch>
        </p:blipFill>
        <p:spPr>
          <a:xfrm>
            <a:off x="321734" y="1474895"/>
            <a:ext cx="809871" cy="809871"/>
          </a:xfrm>
          <a:prstGeom prst="rect">
            <a:avLst/>
          </a:prstGeom>
        </p:spPr>
      </p:pic>
      <p:sp>
        <p:nvSpPr>
          <p:cNvPr id="15" name="TextBox 14">
            <a:extLst>
              <a:ext uri="{FF2B5EF4-FFF2-40B4-BE49-F238E27FC236}">
                <a16:creationId xmlns:a16="http://schemas.microsoft.com/office/drawing/2014/main" id="{DF535939-C03A-4B0C-95C9-6AA47A8F8831}"/>
              </a:ext>
            </a:extLst>
          </p:cNvPr>
          <p:cNvSpPr txBox="1"/>
          <p:nvPr/>
        </p:nvSpPr>
        <p:spPr>
          <a:xfrm>
            <a:off x="6595533" y="874236"/>
            <a:ext cx="6096000" cy="923330"/>
          </a:xfrm>
          <a:prstGeom prst="rect">
            <a:avLst/>
          </a:prstGeom>
          <a:noFill/>
        </p:spPr>
        <p:txBody>
          <a:bodyPr wrap="square">
            <a:spAutoFit/>
          </a:bodyPr>
          <a:lstStyle/>
          <a:p>
            <a:pPr rtl="0" fontAlgn="base">
              <a:spcBef>
                <a:spcPts val="0"/>
              </a:spcBef>
              <a:spcAft>
                <a:spcPts val="0"/>
              </a:spcAft>
            </a:pPr>
            <a:r>
              <a:rPr lang="en-US" sz="1800" b="0" i="0" u="none" strike="noStrike" dirty="0">
                <a:effectLst/>
                <a:latin typeface="Arial" panose="020B0604020202020204" pitchFamily="34" charset="0"/>
                <a:cs typeface="Arial" panose="020B0604020202020204" pitchFamily="34" charset="0"/>
              </a:rPr>
              <a:t>With her favorite red hat, a bottle of sunscreen and </a:t>
            </a:r>
            <a:r>
              <a:rPr lang="en-US" sz="1800" b="0" i="0" u="none" strike="noStrike" dirty="0" err="1">
                <a:effectLst/>
                <a:latin typeface="Arial" panose="020B0604020202020204" pitchFamily="34" charset="0"/>
                <a:cs typeface="Arial" panose="020B0604020202020204" pitchFamily="34" charset="0"/>
              </a:rPr>
              <a:t>tostones</a:t>
            </a:r>
            <a:r>
              <a:rPr lang="en-US" sz="1800" b="0" i="0" u="none" strike="noStrike" dirty="0">
                <a:effectLst/>
                <a:latin typeface="Arial" panose="020B0604020202020204" pitchFamily="34" charset="0"/>
                <a:cs typeface="Arial" panose="020B0604020202020204" pitchFamily="34" charset="0"/>
              </a:rPr>
              <a:t>, while sitting under the HUGE umbrella</a:t>
            </a:r>
            <a:r>
              <a:rPr lang="en-US" sz="1800" b="0" i="1" u="none" strike="noStrike" dirty="0">
                <a:effectLst/>
                <a:latin typeface="Arial" panose="020B0604020202020204" pitchFamily="34" charset="0"/>
                <a:cs typeface="Arial" panose="020B0604020202020204" pitchFamily="34" charset="0"/>
              </a:rPr>
              <a:t>,</a:t>
            </a:r>
            <a:r>
              <a:rPr lang="en-US" sz="1800" b="0" i="0" u="none" strike="noStrike" dirty="0">
                <a:effectLst/>
                <a:latin typeface="Arial" panose="020B0604020202020204" pitchFamily="34" charset="0"/>
                <a:cs typeface="Arial" panose="020B0604020202020204" pitchFamily="34" charset="0"/>
              </a:rPr>
              <a:t> </a:t>
            </a:r>
            <a:r>
              <a:rPr lang="en-US" sz="1800" b="0" i="0" u="none" strike="noStrike" dirty="0" err="1">
                <a:effectLst/>
                <a:latin typeface="Arial" panose="020B0604020202020204" pitchFamily="34" charset="0"/>
                <a:cs typeface="Arial" panose="020B0604020202020204" pitchFamily="34" charset="0"/>
              </a:rPr>
              <a:t>Yuli</a:t>
            </a:r>
            <a:r>
              <a:rPr lang="en-US" sz="1800" b="0" i="0" u="none" strike="noStrike" dirty="0">
                <a:effectLst/>
                <a:latin typeface="Arial" panose="020B0604020202020204" pitchFamily="34" charset="0"/>
                <a:cs typeface="Arial" panose="020B0604020202020204" pitchFamily="34" charset="0"/>
              </a:rPr>
              <a:t> greeted the sun like an old friend.</a:t>
            </a:r>
            <a:endParaRPr lang="en-US" dirty="0"/>
          </a:p>
        </p:txBody>
      </p:sp>
      <p:sp>
        <p:nvSpPr>
          <p:cNvPr id="16" name="TextBox 15">
            <a:extLst>
              <a:ext uri="{FF2B5EF4-FFF2-40B4-BE49-F238E27FC236}">
                <a16:creationId xmlns:a16="http://schemas.microsoft.com/office/drawing/2014/main" id="{9236DC25-37CA-4288-B08C-40E419B2BF85}"/>
              </a:ext>
            </a:extLst>
          </p:cNvPr>
          <p:cNvSpPr txBox="1"/>
          <p:nvPr/>
        </p:nvSpPr>
        <p:spPr>
          <a:xfrm>
            <a:off x="321734" y="125505"/>
            <a:ext cx="10092266" cy="1754326"/>
          </a:xfrm>
          <a:prstGeom prst="rect">
            <a:avLst/>
          </a:prstGeom>
          <a:noFill/>
        </p:spPr>
        <p:txBody>
          <a:bodyPr wrap="square">
            <a:spAutoFit/>
          </a:bodyPr>
          <a:lstStyle/>
          <a:p>
            <a:pPr rtl="0" fontAlgn="base">
              <a:spcBef>
                <a:spcPts val="0"/>
              </a:spcBef>
              <a:spcAft>
                <a:spcPts val="0"/>
              </a:spcAft>
            </a:pPr>
            <a:r>
              <a:rPr lang="en-US" sz="1800" b="0" i="0" u="none" strike="noStrike" dirty="0">
                <a:effectLst/>
                <a:latin typeface="Arial" panose="020B0604020202020204" pitchFamily="34" charset="0"/>
                <a:cs typeface="Arial" panose="020B0604020202020204" pitchFamily="34" charset="0"/>
              </a:rPr>
              <a:t>“When the sun goes to sleep, </a:t>
            </a:r>
          </a:p>
          <a:p>
            <a:pPr rtl="0" fontAlgn="base">
              <a:spcBef>
                <a:spcPts val="0"/>
              </a:spcBef>
              <a:spcAft>
                <a:spcPts val="0"/>
              </a:spcAft>
            </a:pPr>
            <a:r>
              <a:rPr lang="en-US" sz="1800" b="0" i="0" u="none" strike="noStrike" dirty="0">
                <a:effectLst/>
                <a:latin typeface="Arial" panose="020B0604020202020204" pitchFamily="34" charset="0"/>
                <a:cs typeface="Arial" panose="020B0604020202020204" pitchFamily="34" charset="0"/>
              </a:rPr>
              <a:t>when the day turns into night </a:t>
            </a:r>
          </a:p>
          <a:p>
            <a:pPr rtl="0" fontAlgn="base">
              <a:spcBef>
                <a:spcPts val="0"/>
              </a:spcBef>
              <a:spcAft>
                <a:spcPts val="0"/>
              </a:spcAft>
            </a:pPr>
            <a:r>
              <a:rPr lang="en-US" dirty="0">
                <a:latin typeface="Arial" panose="020B0604020202020204" pitchFamily="34" charset="0"/>
                <a:cs typeface="Arial" panose="020B0604020202020204" pitchFamily="34" charset="0"/>
              </a:rPr>
              <a:t>o</a:t>
            </a:r>
            <a:r>
              <a:rPr lang="en-US" sz="1800" b="0" i="0" u="none" strike="noStrike" dirty="0">
                <a:effectLst/>
                <a:latin typeface="Arial" panose="020B0604020202020204" pitchFamily="34" charset="0"/>
                <a:cs typeface="Arial" panose="020B0604020202020204" pitchFamily="34" charset="0"/>
              </a:rPr>
              <a:t>r when the sun does not make you feel right, </a:t>
            </a:r>
          </a:p>
          <a:p>
            <a:pPr rtl="0" fontAlgn="base">
              <a:spcBef>
                <a:spcPts val="0"/>
              </a:spcBef>
              <a:spcAft>
                <a:spcPts val="0"/>
              </a:spcAft>
            </a:pPr>
            <a:r>
              <a:rPr lang="en-US" sz="1800" b="0" i="0" u="none" strike="noStrike" dirty="0">
                <a:effectLst/>
                <a:latin typeface="Arial" panose="020B0604020202020204" pitchFamily="34" charset="0"/>
                <a:cs typeface="Arial" panose="020B0604020202020204" pitchFamily="34" charset="0"/>
              </a:rPr>
              <a:t>you will find that the sun will then shine from within.”</a:t>
            </a:r>
          </a:p>
          <a:p>
            <a:pPr rtl="0" fontAlgn="base">
              <a:spcBef>
                <a:spcPts val="0"/>
              </a:spcBef>
              <a:spcAft>
                <a:spcPts val="0"/>
              </a:spcAft>
            </a:pPr>
            <a:br>
              <a:rPr lang="en-US" b="0" dirty="0">
                <a:effectLst/>
                <a:latin typeface="Arial" panose="020B0604020202020204" pitchFamily="34" charset="0"/>
                <a:cs typeface="Arial" panose="020B0604020202020204" pitchFamily="34" charset="0"/>
              </a:rPr>
            </a:br>
            <a:endParaRPr lang="en-US" sz="1800" b="0" i="0" u="none" strike="noStrike" dirty="0">
              <a:effectLst/>
              <a:latin typeface="Arial" panose="020B0604020202020204" pitchFamily="34" charset="0"/>
              <a:cs typeface="Arial" panose="020B0604020202020204" pitchFamily="34" charset="0"/>
            </a:endParaRPr>
          </a:p>
        </p:txBody>
      </p:sp>
      <p:pic>
        <p:nvPicPr>
          <p:cNvPr id="2" name="Page 8 Narration" descr="Voice Narration">
            <a:hlinkClick r:id="" action="ppaction://media"/>
            <a:extLst>
              <a:ext uri="{FF2B5EF4-FFF2-40B4-BE49-F238E27FC236}">
                <a16:creationId xmlns:a16="http://schemas.microsoft.com/office/drawing/2014/main" id="{37F9D948-9567-4EEA-B5DA-E6DD0E1D6726}"/>
              </a:ext>
            </a:extLst>
          </p:cNvPr>
          <p:cNvPicPr>
            <a:picLocks noChangeAspect="1"/>
          </p:cNvPicPr>
          <p:nvPr>
            <a:audioFile r:link="rId4"/>
            <p:extLst>
              <p:ext uri="{DAA4B4D4-6D71-4841-9C94-3DE7FCFB9230}">
                <p14:media xmlns:p14="http://schemas.microsoft.com/office/powerpoint/2010/main" r:embed="rId3"/>
              </p:ext>
            </p:extLst>
          </p:nvPr>
        </p:nvPicPr>
        <p:blipFill>
          <a:blip r:embed="rId7">
            <a:duotone>
              <a:prstClr val="black"/>
              <a:schemeClr val="accent3">
                <a:tint val="45000"/>
                <a:satMod val="400000"/>
              </a:schemeClr>
            </a:duotone>
          </a:blip>
          <a:stretch>
            <a:fillRect/>
          </a:stretch>
        </p:blipFill>
        <p:spPr>
          <a:xfrm>
            <a:off x="240106" y="5580429"/>
            <a:ext cx="1198472" cy="1198472"/>
          </a:xfrm>
          <a:prstGeom prst="rect">
            <a:avLst/>
          </a:prstGeom>
        </p:spPr>
      </p:pic>
      <p:sp>
        <p:nvSpPr>
          <p:cNvPr id="5" name="Action Button: Get Information 4" descr="What are Invisible Disabilities? ">
            <a:hlinkClick r:id="rId9" highlightClick="1">
              <a:snd r:embed="rId8" name="click.wav"/>
            </a:hlinkClick>
            <a:extLst>
              <a:ext uri="{FF2B5EF4-FFF2-40B4-BE49-F238E27FC236}">
                <a16:creationId xmlns:a16="http://schemas.microsoft.com/office/drawing/2014/main" id="{21BEF09B-46D1-4D75-B1A8-4572C8DA4129}"/>
              </a:ext>
            </a:extLst>
          </p:cNvPr>
          <p:cNvSpPr/>
          <p:nvPr/>
        </p:nvSpPr>
        <p:spPr>
          <a:xfrm>
            <a:off x="11127161" y="5983763"/>
            <a:ext cx="914400" cy="768096"/>
          </a:xfrm>
          <a:prstGeom prst="actionButtonInformation">
            <a:avLst/>
          </a:prstGeom>
          <a:solidFill>
            <a:srgbClr val="00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135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1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2082</TotalTime>
  <Words>913</Words>
  <Application>Microsoft Macintosh PowerPoint</Application>
  <PresentationFormat>Widescreen</PresentationFormat>
  <Paragraphs>75</Paragraphs>
  <Slides>10</Slides>
  <Notes>1</Notes>
  <HiddenSlides>0</HiddenSlides>
  <MMClips>18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Open Sans</vt:lpstr>
      <vt:lpstr>Office Theme</vt:lpstr>
      <vt:lpstr>The Sun that Shines from Within</vt:lpstr>
      <vt:lpstr>How to explore this book:</vt:lpstr>
      <vt:lpstr>Page 2</vt:lpstr>
      <vt:lpstr>Page 3</vt:lpstr>
      <vt:lpstr>Page 4</vt:lpstr>
      <vt:lpstr>Page 5</vt:lpstr>
      <vt:lpstr>Page 6</vt:lpstr>
      <vt:lpstr>Page 7</vt:lpstr>
      <vt:lpstr>Page 8</vt:lpstr>
      <vt:lpstr>Author’s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Zaida Santana</dc:creator>
  <cp:lastModifiedBy>Elion, Leandra</cp:lastModifiedBy>
  <cp:revision>36</cp:revision>
  <dcterms:created xsi:type="dcterms:W3CDTF">2020-12-03T19:56:53Z</dcterms:created>
  <dcterms:modified xsi:type="dcterms:W3CDTF">2020-12-12T17:04:31Z</dcterms:modified>
</cp:coreProperties>
</file>